
<file path=[Content_Types].xml><?xml version="1.0" encoding="utf-8"?>
<Types xmlns="http://schemas.openxmlformats.org/package/2006/content-types">
  <Override PartName="/ppt/slideLayouts/slideLayout8.xml" ContentType="application/vnd.openxmlformats-officedocument.presentationml.slideLayout+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embeddings/oleObject2.bin" ContentType="application/vnd.openxmlformats-officedocument.oleObject"/>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wmf" ContentType="image/x-wmf"/>
  <Override PartName="/ppt/embeddings/Microsoft_Equation2.bin" ContentType="application/vnd.openxmlformats-officedocument.oleObject"/>
  <Override PartName="/ppt/embeddings/Microsoft_Equation4.bin" ContentType="application/vnd.openxmlformats-officedocument.oleObject"/>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embeddings/Microsoft_Equation5.bin" ContentType="application/vnd.openxmlformats-officedocument.oleObject"/>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embeddings/Microsoft_Equation6.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embeddings/Microsoft_Equation3.bin" ContentType="application/vnd.openxmlformats-officedocument.oleObject"/>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7" r:id="rId3"/>
    <p:sldId id="273" r:id="rId4"/>
    <p:sldId id="260" r:id="rId5"/>
    <p:sldId id="262" r:id="rId6"/>
    <p:sldId id="274" r:id="rId7"/>
    <p:sldId id="258" r:id="rId8"/>
    <p:sldId id="259" r:id="rId9"/>
    <p:sldId id="263" r:id="rId10"/>
    <p:sldId id="272" r:id="rId11"/>
    <p:sldId id="281" r:id="rId12"/>
    <p:sldId id="280" r:id="rId13"/>
    <p:sldId id="261" r:id="rId14"/>
    <p:sldId id="264" r:id="rId15"/>
    <p:sldId id="265" r:id="rId16"/>
    <p:sldId id="266" r:id="rId17"/>
    <p:sldId id="267" r:id="rId18"/>
    <p:sldId id="268" r:id="rId19"/>
    <p:sldId id="269" r:id="rId20"/>
    <p:sldId id="270" r:id="rId21"/>
    <p:sldId id="271"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2FF1A"/>
    <a:srgbClr val="16FF62"/>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19" autoAdjust="0"/>
    <p:restoredTop sz="94563" autoAdjust="0"/>
  </p:normalViewPr>
  <p:slideViewPr>
    <p:cSldViewPr snapToObjects="1">
      <p:cViewPr>
        <p:scale>
          <a:sx n="100" d="100"/>
          <a:sy n="100" d="100"/>
        </p:scale>
        <p:origin x="-56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ict"/><Relationship Id="rId1" Type="http://schemas.openxmlformats.org/officeDocument/2006/relationships/image" Target="../media/image10.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3"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6" Type="http://schemas.openxmlformats.org/officeDocument/2006/relationships/image" Target="../media/image23.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5.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oleObject" Target="../embeddings/Microsoft_Equation1.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3.png"/><Relationship Id="rId5" Type="http://schemas.openxmlformats.org/officeDocument/2006/relationships/oleObject" Target="../embeddings/Microsoft_Equation2.bin"/></Relationships>
</file>

<file path=ppt/slides/_rels/slide6.xml.rels><?xml version="1.0" encoding="UTF-8" standalone="yes"?>
<Relationships xmlns="http://schemas.openxmlformats.org/package/2006/relationships"><Relationship Id="rId4" Type="http://schemas.openxmlformats.org/officeDocument/2006/relationships/oleObject" Target="../embeddings/Microsoft_Equation3.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3.png"/><Relationship Id="rId5" Type="http://schemas.openxmlformats.org/officeDocument/2006/relationships/oleObject" Target="../embeddings/Microsoft_Equation4.bin"/></Relationships>
</file>

<file path=ppt/slides/_rels/slide7.xml.rels><?xml version="1.0" encoding="UTF-8" standalone="yes"?>
<Relationships xmlns="http://schemas.openxmlformats.org/package/2006/relationships"><Relationship Id="rId6" Type="http://schemas.openxmlformats.org/officeDocument/2006/relationships/image" Target="../media/image3.png"/><Relationship Id="rId4" Type="http://schemas.openxmlformats.org/officeDocument/2006/relationships/image" Target="../media/image12.pn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5.bin"/><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5.vml"/><Relationship Id="rId2" Type="http://schemas.openxmlformats.org/officeDocument/2006/relationships/slideLayout" Target="../slideLayouts/slideLayout4.xml"/><Relationship Id="rId3" Type="http://schemas.openxmlformats.org/officeDocument/2006/relationships/oleObject" Target="../embeddings/Microsoft_Equation6.bin"/><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3" name="Picture 9"/>
          <p:cNvPicPr>
            <a:picLocks noChangeAspect="1"/>
          </p:cNvPicPr>
          <p:nvPr/>
        </p:nvPicPr>
        <p:blipFill>
          <a:blip r:embed="rId2"/>
          <a:srcRect/>
          <a:stretch>
            <a:fillRect/>
          </a:stretch>
        </p:blipFill>
        <p:spPr bwMode="auto">
          <a:xfrm>
            <a:off x="3276600" y="4762500"/>
            <a:ext cx="2295525" cy="1905000"/>
          </a:xfrm>
          <a:prstGeom prst="rect">
            <a:avLst/>
          </a:prstGeom>
          <a:noFill/>
          <a:ln w="9525">
            <a:noFill/>
            <a:miter lim="800000"/>
            <a:headEnd/>
            <a:tailEnd/>
          </a:ln>
        </p:spPr>
      </p:pic>
      <p:sp>
        <p:nvSpPr>
          <p:cNvPr id="13314" name="Title 1"/>
          <p:cNvSpPr>
            <a:spLocks noGrp="1"/>
          </p:cNvSpPr>
          <p:nvPr>
            <p:ph type="ctrTitle"/>
          </p:nvPr>
        </p:nvSpPr>
        <p:spPr bwMode="auto">
          <a:xfrm>
            <a:off x="304800" y="228600"/>
            <a:ext cx="8153400" cy="1774825"/>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600" smtClean="0"/>
              <a:t>Global Warming Potential Expanded: The Cumulative Global Warming Potential of HFC – 134a</a:t>
            </a:r>
          </a:p>
        </p:txBody>
      </p:sp>
      <p:sp>
        <p:nvSpPr>
          <p:cNvPr id="13315" name="Subtitle 2"/>
          <p:cNvSpPr>
            <a:spLocks noGrp="1"/>
          </p:cNvSpPr>
          <p:nvPr>
            <p:ph type="subTitle" idx="1"/>
          </p:nvPr>
        </p:nvSpPr>
        <p:spPr bwMode="auto">
          <a:xfrm>
            <a:off x="1371600" y="2209800"/>
            <a:ext cx="6400800" cy="17526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2400" smtClean="0">
                <a:solidFill>
                  <a:schemeClr val="tx1"/>
                </a:solidFill>
              </a:rPr>
              <a:t>Dr. Paul Blowers</a:t>
            </a:r>
          </a:p>
          <a:p>
            <a:pPr eaLnBrk="1" hangingPunct="1"/>
            <a:r>
              <a:rPr lang="en-US" sz="2400" smtClean="0">
                <a:solidFill>
                  <a:schemeClr val="tx1"/>
                </a:solidFill>
              </a:rPr>
              <a:t>Christina Canter</a:t>
            </a:r>
          </a:p>
          <a:p>
            <a:pPr eaLnBrk="1" hangingPunct="1"/>
            <a:r>
              <a:rPr lang="en-US" sz="2400" smtClean="0">
                <a:solidFill>
                  <a:schemeClr val="tx1"/>
                </a:solidFill>
              </a:rPr>
              <a:t>Daniel Galvan</a:t>
            </a:r>
          </a:p>
          <a:p>
            <a:pPr eaLnBrk="1" hangingPunct="1"/>
            <a:r>
              <a:rPr lang="en-US" sz="2400" smtClean="0">
                <a:solidFill>
                  <a:schemeClr val="tx1"/>
                </a:solidFill>
              </a:rPr>
              <a:t>NASA Space Grant Symposium Tucson, AZ</a:t>
            </a:r>
          </a:p>
          <a:p>
            <a:pPr eaLnBrk="1" hangingPunct="1"/>
            <a:r>
              <a:rPr lang="en-US" sz="2400" smtClean="0">
                <a:solidFill>
                  <a:schemeClr val="tx1"/>
                </a:solidFill>
              </a:rPr>
              <a:t>April 21, 2012</a:t>
            </a:r>
          </a:p>
        </p:txBody>
      </p:sp>
      <p:pic>
        <p:nvPicPr>
          <p:cNvPr id="13316" name="Picture 4" descr="ua_logo_lg"/>
          <p:cNvPicPr>
            <a:picLocks noChangeAspect="1" noChangeArrowheads="1"/>
          </p:cNvPicPr>
          <p:nvPr/>
        </p:nvPicPr>
        <p:blipFill>
          <a:blip r:embed="rId3"/>
          <a:srcRect/>
          <a:stretch>
            <a:fillRect/>
          </a:stretch>
        </p:blipFill>
        <p:spPr bwMode="auto">
          <a:xfrm>
            <a:off x="6340475" y="5094288"/>
            <a:ext cx="1758950" cy="1497012"/>
          </a:xfrm>
          <a:prstGeom prst="rect">
            <a:avLst/>
          </a:prstGeom>
          <a:noFill/>
          <a:ln w="9525">
            <a:noFill/>
            <a:miter lim="800000"/>
            <a:headEnd/>
            <a:tailEnd/>
          </a:ln>
        </p:spPr>
      </p:pic>
      <p:pic>
        <p:nvPicPr>
          <p:cNvPr id="13317" name="Picture 5" descr="AZSGC_sunset"/>
          <p:cNvPicPr>
            <a:picLocks noChangeAspect="1" noChangeArrowheads="1"/>
          </p:cNvPicPr>
          <p:nvPr/>
        </p:nvPicPr>
        <p:blipFill>
          <a:blip r:embed="rId4">
            <a:clrChange>
              <a:clrFrom>
                <a:srgbClr val="FFFFFF"/>
              </a:clrFrom>
              <a:clrTo>
                <a:srgbClr val="FFFFFF">
                  <a:alpha val="0"/>
                </a:srgbClr>
              </a:clrTo>
            </a:clrChange>
          </a:blip>
          <a:srcRect l="12210" t="2715" r="13370" b="1530"/>
          <a:stretch>
            <a:fillRect/>
          </a:stretch>
        </p:blipFill>
        <p:spPr bwMode="auto">
          <a:xfrm>
            <a:off x="1143000" y="4702175"/>
            <a:ext cx="1101725" cy="188912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200" dirty="0" smtClean="0"/>
              <a:t>RESULTS: Time</a:t>
            </a:r>
            <a:r>
              <a:rPr lang="en-US" sz="3200" dirty="0" smtClean="0"/>
              <a:t>-Dependent Concentration Profile of HFC-134a and byproducts</a:t>
            </a:r>
          </a:p>
        </p:txBody>
      </p:sp>
      <p:pic>
        <p:nvPicPr>
          <p:cNvPr id="66562" name="Picture 5" descr="AZSGC_sunset"/>
          <p:cNvPicPr>
            <a:picLocks noChangeAspect="1" noChangeArrowheads="1"/>
          </p:cNvPicPr>
          <p:nvPr/>
        </p:nvPicPr>
        <p:blipFill>
          <a:blip r:embed="rId2">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pic>
        <p:nvPicPr>
          <p:cNvPr id="66567" name="Picture 7"/>
          <p:cNvPicPr>
            <a:picLocks noChangeAspect="1" noChangeArrowheads="1"/>
          </p:cNvPicPr>
          <p:nvPr/>
        </p:nvPicPr>
        <p:blipFill>
          <a:blip r:embed="rId3"/>
          <a:srcRect/>
          <a:stretch>
            <a:fillRect/>
          </a:stretch>
        </p:blipFill>
        <p:spPr bwMode="auto">
          <a:xfrm>
            <a:off x="952500" y="1712913"/>
            <a:ext cx="7734300" cy="4516437"/>
          </a:xfrm>
          <a:prstGeom prst="rect">
            <a:avLst/>
          </a:prstGeom>
          <a:noFill/>
        </p:spPr>
      </p:pic>
      <p:sp>
        <p:nvSpPr>
          <p:cNvPr id="66568" name="Line 8"/>
          <p:cNvSpPr>
            <a:spLocks noChangeShapeType="1"/>
          </p:cNvSpPr>
          <p:nvPr/>
        </p:nvSpPr>
        <p:spPr bwMode="auto">
          <a:xfrm flipV="1">
            <a:off x="1905000" y="3352800"/>
            <a:ext cx="2971800" cy="2286000"/>
          </a:xfrm>
          <a:prstGeom prst="line">
            <a:avLst/>
          </a:prstGeom>
          <a:noFill/>
          <a:ln w="9525">
            <a:solidFill>
              <a:schemeClr val="tx1"/>
            </a:solidFill>
            <a:round/>
            <a:headEnd/>
            <a:tailEnd type="triangle" w="med" len="med"/>
          </a:ln>
          <a:effectLst/>
        </p:spPr>
        <p:txBody>
          <a:bodyPr/>
          <a:lstStyle/>
          <a:p>
            <a:endParaRPr lang="en-US"/>
          </a:p>
        </p:txBody>
      </p:sp>
      <p:sp>
        <p:nvSpPr>
          <p:cNvPr id="66569" name="Rectangle 9"/>
          <p:cNvSpPr>
            <a:spLocks noChangeArrowheads="1"/>
          </p:cNvSpPr>
          <p:nvPr/>
        </p:nvSpPr>
        <p:spPr bwMode="auto">
          <a:xfrm>
            <a:off x="3810000" y="2986088"/>
            <a:ext cx="2774950" cy="366712"/>
          </a:xfrm>
          <a:prstGeom prst="rect">
            <a:avLst/>
          </a:prstGeom>
          <a:noFill/>
          <a:ln w="9525">
            <a:noFill/>
            <a:miter lim="800000"/>
            <a:headEnd/>
            <a:tailEnd/>
          </a:ln>
          <a:effectLst/>
        </p:spPr>
        <p:txBody>
          <a:bodyPr wrap="none">
            <a:spAutoFit/>
          </a:bodyPr>
          <a:lstStyle/>
          <a:p>
            <a:pPr defTabSz="914400">
              <a:spcBef>
                <a:spcPct val="50000"/>
              </a:spcBef>
            </a:pPr>
            <a:r>
              <a:rPr lang="en-US"/>
              <a:t>Decreasing water content</a:t>
            </a:r>
          </a:p>
        </p:txBody>
      </p:sp>
      <p:pic>
        <p:nvPicPr>
          <p:cNvPr id="7" name="Picture 6"/>
          <p:cNvPicPr>
            <a:picLocks noChangeAspect="1"/>
          </p:cNvPicPr>
          <p:nvPr/>
        </p:nvPicPr>
        <p:blipFill>
          <a:blip r:embed="rId4"/>
          <a:stretch>
            <a:fillRect/>
          </a:stretch>
        </p:blipFill>
        <p:spPr>
          <a:xfrm>
            <a:off x="1219200" y="1556139"/>
            <a:ext cx="7315200" cy="51878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57200" y="964676"/>
            <a:ext cx="7975600" cy="5431659"/>
          </a:xfrm>
          <a:prstGeom prst="rect">
            <a:avLst/>
          </a:prstGeom>
        </p:spPr>
      </p:pic>
      <p:sp>
        <p:nvSpPr>
          <p:cNvPr id="82946" name="Rectangle 2"/>
          <p:cNvSpPr>
            <a:spLocks noGrp="1" noChangeArrowheads="1"/>
          </p:cNvSpPr>
          <p:nvPr>
            <p:ph type="title"/>
          </p:nvPr>
        </p:nvSpPr>
        <p:spPr bwMode="auto">
          <a:xfrm>
            <a:off x="0" y="76200"/>
            <a:ext cx="9144000" cy="1143000"/>
          </a:xfrm>
          <a:noFill/>
          <a:ln>
            <a:miter lim="800000"/>
            <a:headEnd/>
            <a:tailEnd/>
          </a:ln>
        </p:spPr>
        <p:txBody>
          <a:bodyPr wrap="square" lIns="91440" tIns="45720" rIns="91440" bIns="45720" numCol="1" anchor="t" anchorCtr="0" compatLnSpc="1">
            <a:prstTxWarp prst="textNoShape">
              <a:avLst/>
            </a:prstTxWarp>
          </a:bodyPr>
          <a:lstStyle/>
          <a:p>
            <a:pPr algn="l"/>
            <a:r>
              <a:rPr lang="en-US" sz="3200" dirty="0" smtClean="0"/>
              <a:t>RESULTS: Assessing </a:t>
            </a:r>
            <a:r>
              <a:rPr lang="en-US" sz="3200" dirty="0" smtClean="0"/>
              <a:t>the Different Types of Microbial Activity</a:t>
            </a:r>
          </a:p>
        </p:txBody>
      </p:sp>
      <p:pic>
        <p:nvPicPr>
          <p:cNvPr id="82949" name="Picture 5" descr="AZSGC_sunset"/>
          <p:cNvPicPr>
            <a:picLocks noChangeAspect="1" noChangeArrowheads="1"/>
          </p:cNvPicPr>
          <p:nvPr/>
        </p:nvPicPr>
        <p:blipFill>
          <a:blip r:embed="rId3">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sp>
        <p:nvSpPr>
          <p:cNvPr id="5" name="TextBox 4"/>
          <p:cNvSpPr txBox="1"/>
          <p:nvPr/>
        </p:nvSpPr>
        <p:spPr>
          <a:xfrm>
            <a:off x="1905000" y="2667000"/>
            <a:ext cx="1981200" cy="2862323"/>
          </a:xfrm>
          <a:prstGeom prst="rect">
            <a:avLst/>
          </a:prstGeom>
          <a:noFill/>
        </p:spPr>
        <p:txBody>
          <a:bodyPr wrap="square" rtlCol="0">
            <a:spAutoFit/>
          </a:bodyPr>
          <a:lstStyle/>
          <a:p>
            <a:r>
              <a:rPr lang="en-US" dirty="0" smtClean="0"/>
              <a:t>“Microbial sinks exist in nature for the elimination of TFA from the environment… </a:t>
            </a:r>
            <a:r>
              <a:rPr lang="en-US" dirty="0" err="1" smtClean="0"/>
              <a:t>oxic</a:t>
            </a:r>
            <a:r>
              <a:rPr lang="en-US" dirty="0" smtClean="0"/>
              <a:t> degradation of TFA leads to </a:t>
            </a:r>
            <a:r>
              <a:rPr lang="en-US" smtClean="0"/>
              <a:t>the formation </a:t>
            </a:r>
            <a:r>
              <a:rPr lang="en-US" dirty="0" smtClean="0"/>
              <a:t>of </a:t>
            </a:r>
            <a:r>
              <a:rPr lang="en-US" dirty="0" err="1" smtClean="0"/>
              <a:t>fluoroform</a:t>
            </a:r>
            <a:r>
              <a:rPr lang="en-US" dirty="0" smtClean="0"/>
              <a:t>.”</a:t>
            </a:r>
          </a:p>
          <a:p>
            <a:r>
              <a:rPr lang="en-US" dirty="0" smtClean="0"/>
              <a:t>-Nature</a:t>
            </a:r>
            <a:r>
              <a:rPr lang="en-US" baseline="30000" dirty="0" smtClean="0"/>
              <a:t>1</a:t>
            </a:r>
            <a:endParaRPr lang="en-US" dirty="0"/>
          </a:p>
        </p:txBody>
      </p:sp>
      <p:sp>
        <p:nvSpPr>
          <p:cNvPr id="6" name="Frame 5"/>
          <p:cNvSpPr/>
          <p:nvPr/>
        </p:nvSpPr>
        <p:spPr>
          <a:xfrm>
            <a:off x="1828800" y="2667000"/>
            <a:ext cx="1981200" cy="2862323"/>
          </a:xfrm>
          <a:prstGeom prst="frame">
            <a:avLst>
              <a:gd name="adj1" fmla="val 3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1600200" y="6396335"/>
            <a:ext cx="7086600" cy="461665"/>
          </a:xfrm>
          <a:prstGeom prst="rect">
            <a:avLst/>
          </a:prstGeom>
          <a:noFill/>
        </p:spPr>
        <p:txBody>
          <a:bodyPr wrap="square" rtlCol="0">
            <a:spAutoFit/>
          </a:bodyPr>
          <a:lstStyle/>
          <a:p>
            <a:r>
              <a:rPr lang="en-US" sz="1200" baseline="30000" dirty="0" smtClean="0"/>
              <a:t>1</a:t>
            </a:r>
            <a:r>
              <a:rPr lang="en-US" sz="1200" dirty="0" smtClean="0"/>
              <a:t> </a:t>
            </a:r>
            <a:r>
              <a:rPr sz="1200" dirty="0" smtClean="0"/>
              <a:t>VISSCHER, PT, CW CULBERTSON, and RS OREMLAND. 1994. Degradation of trifluoroacetate in oxic and anoxic sediments. </a:t>
            </a:r>
            <a:r>
              <a:rPr sz="1200" i="1" dirty="0" smtClean="0"/>
              <a:t>Nature</a:t>
            </a:r>
            <a:r>
              <a:rPr sz="1200" dirty="0" smtClean="0"/>
              <a:t> 369, no. 6483: 729-731.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901" name="Picture 5" descr="1597_trj001"/>
          <p:cNvPicPr>
            <a:picLocks noChangeAspect="1" noChangeArrowheads="1"/>
          </p:cNvPicPr>
          <p:nvPr/>
        </p:nvPicPr>
        <p:blipFill>
          <a:blip r:embed="rId2"/>
          <a:srcRect l="2725" t="9201" b="15182"/>
          <a:stretch>
            <a:fillRect/>
          </a:stretch>
        </p:blipFill>
        <p:spPr bwMode="auto">
          <a:xfrm>
            <a:off x="2743200" y="685800"/>
            <a:ext cx="6200775" cy="5791200"/>
          </a:xfrm>
          <a:prstGeom prst="rect">
            <a:avLst/>
          </a:prstGeom>
          <a:noFill/>
        </p:spPr>
      </p:pic>
      <p:pic>
        <p:nvPicPr>
          <p:cNvPr id="80903" name="Picture 5" descr="AZSGC_sunset"/>
          <p:cNvPicPr>
            <a:picLocks noChangeAspect="1" noChangeArrowheads="1"/>
          </p:cNvPicPr>
          <p:nvPr/>
        </p:nvPicPr>
        <p:blipFill>
          <a:blip r:embed="rId3">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sp>
        <p:nvSpPr>
          <p:cNvPr id="80904" name="Text Box 8"/>
          <p:cNvSpPr txBox="1">
            <a:spLocks noChangeArrowheads="1"/>
          </p:cNvSpPr>
          <p:nvPr/>
        </p:nvSpPr>
        <p:spPr bwMode="auto">
          <a:xfrm>
            <a:off x="533400" y="304800"/>
            <a:ext cx="7924800" cy="366713"/>
          </a:xfrm>
          <a:prstGeom prst="rect">
            <a:avLst/>
          </a:prstGeom>
          <a:noFill/>
          <a:ln w="9525">
            <a:noFill/>
            <a:miter lim="800000"/>
            <a:headEnd/>
            <a:tailEnd/>
          </a:ln>
          <a:effectLst/>
        </p:spPr>
        <p:txBody>
          <a:bodyPr>
            <a:spAutoFit/>
          </a:bodyPr>
          <a:lstStyle/>
          <a:p>
            <a:pPr defTabSz="914400">
              <a:spcBef>
                <a:spcPct val="50000"/>
              </a:spcBef>
            </a:pPr>
            <a:r>
              <a:rPr lang="en-US" dirty="0"/>
              <a:t>Local GWP is highly dependent on weather </a:t>
            </a:r>
            <a:r>
              <a:rPr lang="en-US" dirty="0" smtClean="0"/>
              <a:t>patterns as well as ecology </a:t>
            </a:r>
            <a:endParaRPr lang="en-US" dirty="0"/>
          </a:p>
        </p:txBody>
      </p:sp>
      <p:sp>
        <p:nvSpPr>
          <p:cNvPr id="80905" name="Text Box 9"/>
          <p:cNvSpPr txBox="1">
            <a:spLocks noChangeArrowheads="1"/>
          </p:cNvSpPr>
          <p:nvPr/>
        </p:nvSpPr>
        <p:spPr bwMode="auto">
          <a:xfrm>
            <a:off x="533400" y="1676400"/>
            <a:ext cx="1981200" cy="1892826"/>
          </a:xfrm>
          <a:prstGeom prst="rect">
            <a:avLst/>
          </a:prstGeom>
          <a:noFill/>
          <a:ln w="9525">
            <a:solidFill>
              <a:schemeClr val="tx1"/>
            </a:solidFill>
            <a:miter lim="800000"/>
            <a:headEnd/>
            <a:tailEnd/>
          </a:ln>
          <a:effectLst/>
        </p:spPr>
        <p:txBody>
          <a:bodyPr>
            <a:spAutoFit/>
          </a:bodyPr>
          <a:lstStyle/>
          <a:p>
            <a:pPr defTabSz="914400">
              <a:spcBef>
                <a:spcPct val="50000"/>
              </a:spcBef>
            </a:pPr>
            <a:r>
              <a:rPr lang="en-US" dirty="0" smtClean="0"/>
              <a:t>Initial Emission Height:</a:t>
            </a:r>
          </a:p>
          <a:p>
            <a:pPr defTabSz="914400">
              <a:spcBef>
                <a:spcPct val="50000"/>
              </a:spcBef>
            </a:pPr>
            <a:r>
              <a:rPr lang="en-US" dirty="0" smtClean="0">
                <a:solidFill>
                  <a:srgbClr val="FF0000"/>
                </a:solidFill>
              </a:rPr>
              <a:t>1000 </a:t>
            </a:r>
            <a:r>
              <a:rPr lang="en-US" dirty="0" err="1" smtClean="0">
                <a:solidFill>
                  <a:srgbClr val="FF0000"/>
                </a:solidFill>
              </a:rPr>
              <a:t>m</a:t>
            </a:r>
            <a:endParaRPr lang="en-US" dirty="0" smtClean="0">
              <a:solidFill>
                <a:srgbClr val="FF0000"/>
              </a:solidFill>
            </a:endParaRPr>
          </a:p>
          <a:p>
            <a:pPr defTabSz="914400">
              <a:spcBef>
                <a:spcPct val="50000"/>
              </a:spcBef>
            </a:pPr>
            <a:r>
              <a:rPr lang="en-US" dirty="0" smtClean="0">
                <a:solidFill>
                  <a:srgbClr val="0000FF"/>
                </a:solidFill>
              </a:rPr>
              <a:t>500 </a:t>
            </a:r>
            <a:r>
              <a:rPr lang="en-US" dirty="0" err="1" smtClean="0">
                <a:solidFill>
                  <a:srgbClr val="0000FF"/>
                </a:solidFill>
              </a:rPr>
              <a:t>m</a:t>
            </a:r>
            <a:endParaRPr lang="en-US" dirty="0" smtClean="0">
              <a:solidFill>
                <a:srgbClr val="0000FF"/>
              </a:solidFill>
            </a:endParaRPr>
          </a:p>
          <a:p>
            <a:pPr defTabSz="914400">
              <a:spcBef>
                <a:spcPct val="50000"/>
              </a:spcBef>
            </a:pPr>
            <a:r>
              <a:rPr lang="en-US" dirty="0" smtClean="0">
                <a:solidFill>
                  <a:srgbClr val="22FF1A"/>
                </a:solidFill>
              </a:rPr>
              <a:t>20 </a:t>
            </a:r>
            <a:r>
              <a:rPr lang="en-US" dirty="0" err="1" smtClean="0">
                <a:solidFill>
                  <a:srgbClr val="22FF1A"/>
                </a:solidFill>
              </a:rPr>
              <a:t>m</a:t>
            </a:r>
            <a:endParaRPr lang="en-US" dirty="0">
              <a:solidFill>
                <a:srgbClr val="22FF1A"/>
              </a:solidFill>
            </a:endParaRPr>
          </a:p>
        </p:txBody>
      </p:sp>
      <p:sp>
        <p:nvSpPr>
          <p:cNvPr id="7" name="TextBox 6"/>
          <p:cNvSpPr txBox="1"/>
          <p:nvPr/>
        </p:nvSpPr>
        <p:spPr>
          <a:xfrm>
            <a:off x="3048000" y="6477000"/>
            <a:ext cx="5895975" cy="307777"/>
          </a:xfrm>
          <a:prstGeom prst="rect">
            <a:avLst/>
          </a:prstGeom>
          <a:noFill/>
        </p:spPr>
        <p:txBody>
          <a:bodyPr wrap="square" rtlCol="0">
            <a:spAutoFit/>
          </a:bodyPr>
          <a:lstStyle/>
          <a:p>
            <a:pPr defTabSz="914400">
              <a:spcBef>
                <a:spcPct val="50000"/>
              </a:spcBef>
            </a:pPr>
            <a:r>
              <a:rPr lang="en-US" sz="1400" dirty="0" smtClean="0"/>
              <a:t>Source: National Oceanic and Atmospheric Administration (NOAA)</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itle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en-US" smtClean="0"/>
              <a:t>Environmental Foresight</a:t>
            </a:r>
          </a:p>
        </p:txBody>
      </p:sp>
      <p:sp>
        <p:nvSpPr>
          <p:cNvPr id="71682" name="Content Placeholder 2"/>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2800" dirty="0" smtClean="0"/>
              <a:t>Hindsight has perfect vision</a:t>
            </a:r>
            <a:endParaRPr lang="en-US" sz="2800" dirty="0" smtClean="0"/>
          </a:p>
          <a:p>
            <a:pPr lvl="1" eaLnBrk="1" hangingPunct="1"/>
            <a:r>
              <a:rPr lang="en-US" sz="2400" dirty="0" smtClean="0"/>
              <a:t>Chlorofluorocarbons (CFCs)</a:t>
            </a:r>
          </a:p>
          <a:p>
            <a:pPr lvl="1" eaLnBrk="1" hangingPunct="1"/>
            <a:r>
              <a:rPr lang="en-US" sz="2400" dirty="0" smtClean="0"/>
              <a:t>Methyl </a:t>
            </a:r>
            <a:r>
              <a:rPr lang="en-US" sz="2400" i="1" dirty="0" err="1" smtClean="0"/>
              <a:t>tert</a:t>
            </a:r>
            <a:r>
              <a:rPr lang="en-US" sz="2400" dirty="0" smtClean="0"/>
              <a:t>-</a:t>
            </a:r>
            <a:r>
              <a:rPr lang="en-US" sz="2400" dirty="0" smtClean="0">
                <a:cs typeface=""/>
              </a:rPr>
              <a:t>Butyl ether (MTBE)</a:t>
            </a:r>
          </a:p>
          <a:p>
            <a:pPr lvl="1" eaLnBrk="1" hangingPunct="1"/>
            <a:r>
              <a:rPr lang="en-US" sz="2400" dirty="0" err="1" smtClean="0">
                <a:cs typeface=""/>
              </a:rPr>
              <a:t>Dichloro</a:t>
            </a:r>
            <a:r>
              <a:rPr lang="en-US" sz="2400" dirty="0" err="1" smtClean="0">
                <a:cs typeface=""/>
              </a:rPr>
              <a:t>-Diphenyl-</a:t>
            </a:r>
            <a:r>
              <a:rPr lang="en-US" sz="2400" dirty="0" err="1" smtClean="0">
                <a:cs typeface=""/>
              </a:rPr>
              <a:t>Trichloroethane</a:t>
            </a:r>
            <a:r>
              <a:rPr lang="en-US" sz="2400" dirty="0" smtClean="0">
                <a:cs typeface=""/>
              </a:rPr>
              <a:t> (DDT) </a:t>
            </a:r>
            <a:endParaRPr lang="en-US" sz="2400" dirty="0" smtClean="0">
              <a:cs typeface=""/>
            </a:endParaRPr>
          </a:p>
          <a:p>
            <a:pPr eaLnBrk="1" hangingPunct="1"/>
            <a:r>
              <a:rPr lang="en-US" sz="2800" dirty="0" smtClean="0"/>
              <a:t>Future work to assess the newest refrigerant, HFO-</a:t>
            </a:r>
            <a:r>
              <a:rPr lang="en-US" sz="2800" dirty="0" smtClean="0"/>
              <a:t>1234yf</a:t>
            </a:r>
          </a:p>
          <a:p>
            <a:pPr eaLnBrk="1" hangingPunct="1"/>
            <a:r>
              <a:rPr lang="en-US" sz="2800" dirty="0" smtClean="0"/>
              <a:t>In conclusion….</a:t>
            </a:r>
            <a:endParaRPr lang="en-US" sz="2800" dirty="0" smtClean="0"/>
          </a:p>
          <a:p>
            <a:pPr eaLnBrk="1" hangingPunct="1">
              <a:buFont typeface="Arial" charset="0"/>
              <a:buNone/>
            </a:pPr>
            <a:endParaRPr lang="en-US" dirty="0" smtClean="0"/>
          </a:p>
          <a:p>
            <a:pPr lvl="1" eaLnBrk="1" hangingPunct="1"/>
            <a:endParaRPr lang="en-US" dirty="0" smtClean="0"/>
          </a:p>
          <a:p>
            <a:pPr eaLnBrk="1" hangingPunct="1"/>
            <a:endParaRPr lang="en-US" dirty="0" smtClean="0"/>
          </a:p>
        </p:txBody>
      </p:sp>
      <p:pic>
        <p:nvPicPr>
          <p:cNvPr id="7" name="Picture 5" descr="AZSGC_sunset"/>
          <p:cNvPicPr>
            <a:picLocks noChangeAspect="1" noChangeArrowheads="1"/>
          </p:cNvPicPr>
          <p:nvPr/>
        </p:nvPicPr>
        <p:blipFill>
          <a:blip r:embed="rId2">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Title 6"/>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en-US" smtClean="0"/>
              <a:t>Thank you!</a:t>
            </a:r>
          </a:p>
        </p:txBody>
      </p:sp>
      <p:sp>
        <p:nvSpPr>
          <p:cNvPr id="72706" name="Content Placeholder 7"/>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pPr algn="ctr" eaLnBrk="1" hangingPunct="1">
              <a:buFont typeface="Arial" charset="0"/>
              <a:buNone/>
            </a:pPr>
            <a:r>
              <a:rPr lang="en-US" smtClean="0"/>
              <a:t>Dr. Paul Blowers</a:t>
            </a:r>
          </a:p>
          <a:p>
            <a:pPr algn="ctr" eaLnBrk="1" hangingPunct="1">
              <a:buFont typeface="Arial" charset="0"/>
              <a:buNone/>
            </a:pPr>
            <a:r>
              <a:rPr lang="en-US" smtClean="0"/>
              <a:t>Christina Canter</a:t>
            </a:r>
          </a:p>
          <a:p>
            <a:pPr algn="ctr" eaLnBrk="1" hangingPunct="1">
              <a:buFont typeface="Arial" charset="0"/>
              <a:buNone/>
            </a:pPr>
            <a:r>
              <a:rPr lang="en-US" smtClean="0"/>
              <a:t>The Whole Space Grant Team</a:t>
            </a:r>
          </a:p>
          <a:p>
            <a:pPr algn="ctr" eaLnBrk="1" hangingPunct="1">
              <a:buFont typeface="Arial" charset="0"/>
              <a:buNone/>
            </a:pPr>
            <a:r>
              <a:rPr lang="en-US" smtClean="0"/>
              <a:t>Susan Brew and Barron Orr</a:t>
            </a:r>
          </a:p>
          <a:p>
            <a:pPr algn="ctr" eaLnBrk="1" hangingPunct="1">
              <a:buFont typeface="Arial" charset="0"/>
              <a:buNone/>
            </a:pPr>
            <a:r>
              <a:rPr lang="en-US" smtClean="0"/>
              <a:t>Alexandria Staton</a:t>
            </a:r>
          </a:p>
          <a:p>
            <a:pPr algn="ctr" eaLnBrk="1" hangingPunct="1">
              <a:buFont typeface="Arial" charset="0"/>
              <a:buNone/>
            </a:pPr>
            <a:endParaRPr lang="en-US" smtClean="0"/>
          </a:p>
        </p:txBody>
      </p:sp>
      <p:pic>
        <p:nvPicPr>
          <p:cNvPr id="72707" name="Picture 8"/>
          <p:cNvPicPr>
            <a:picLocks noChangeAspect="1"/>
          </p:cNvPicPr>
          <p:nvPr/>
        </p:nvPicPr>
        <p:blipFill>
          <a:blip r:embed="rId2"/>
          <a:srcRect/>
          <a:stretch>
            <a:fillRect/>
          </a:stretch>
        </p:blipFill>
        <p:spPr bwMode="auto">
          <a:xfrm>
            <a:off x="5867400" y="3998913"/>
            <a:ext cx="3008313" cy="2497137"/>
          </a:xfrm>
          <a:prstGeom prst="rect">
            <a:avLst/>
          </a:prstGeom>
          <a:noFill/>
          <a:ln w="9525">
            <a:noFill/>
            <a:miter lim="800000"/>
            <a:headEnd/>
            <a:tailEnd/>
          </a:ln>
        </p:spPr>
      </p:pic>
      <p:pic>
        <p:nvPicPr>
          <p:cNvPr id="72708" name="Picture 4" descr="ua_logo_lg"/>
          <p:cNvPicPr>
            <a:picLocks noChangeAspect="1" noChangeArrowheads="1"/>
          </p:cNvPicPr>
          <p:nvPr/>
        </p:nvPicPr>
        <p:blipFill>
          <a:blip r:embed="rId3"/>
          <a:srcRect/>
          <a:stretch>
            <a:fillRect/>
          </a:stretch>
        </p:blipFill>
        <p:spPr bwMode="auto">
          <a:xfrm>
            <a:off x="6553200" y="274638"/>
            <a:ext cx="2322513" cy="1977393"/>
          </a:xfrm>
          <a:prstGeom prst="rect">
            <a:avLst/>
          </a:prstGeom>
          <a:noFill/>
          <a:ln w="9525">
            <a:noFill/>
            <a:miter lim="800000"/>
            <a:headEnd/>
            <a:tailEnd/>
          </a:ln>
        </p:spPr>
      </p:pic>
      <p:pic>
        <p:nvPicPr>
          <p:cNvPr id="72709" name="Picture 5" descr="AZSGC_sunset"/>
          <p:cNvPicPr>
            <a:picLocks noChangeAspect="1" noChangeArrowheads="1"/>
          </p:cNvPicPr>
          <p:nvPr/>
        </p:nvPicPr>
        <p:blipFill>
          <a:blip r:embed="rId4">
            <a:clrChange>
              <a:clrFrom>
                <a:srgbClr val="FFFFFF"/>
              </a:clrFrom>
              <a:clrTo>
                <a:srgbClr val="FFFFFF">
                  <a:alpha val="0"/>
                </a:srgbClr>
              </a:clrTo>
            </a:clrChange>
          </a:blip>
          <a:srcRect l="12210" t="2715" r="13370" b="1530"/>
          <a:stretch>
            <a:fillRect/>
          </a:stretch>
        </p:blipFill>
        <p:spPr bwMode="auto">
          <a:xfrm>
            <a:off x="304800" y="3371850"/>
            <a:ext cx="1920875" cy="329565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729" name="Picture 1"/>
          <p:cNvPicPr>
            <a:picLocks noChangeAspect="1"/>
          </p:cNvPicPr>
          <p:nvPr/>
        </p:nvPicPr>
        <p:blipFill>
          <a:blip r:embed="rId2"/>
          <a:srcRect/>
          <a:stretch>
            <a:fillRect/>
          </a:stretch>
        </p:blipFill>
        <p:spPr bwMode="auto">
          <a:xfrm>
            <a:off x="0" y="6126163"/>
            <a:ext cx="869950" cy="73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3" name="Picture 1"/>
          <p:cNvPicPr>
            <a:picLocks noChangeAspect="1"/>
          </p:cNvPicPr>
          <p:nvPr/>
        </p:nvPicPr>
        <p:blipFill>
          <a:blip r:embed="rId2"/>
          <a:srcRect/>
          <a:stretch>
            <a:fillRect/>
          </a:stretch>
        </p:blipFill>
        <p:spPr bwMode="auto">
          <a:xfrm>
            <a:off x="0" y="6126163"/>
            <a:ext cx="869950" cy="73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2"/>
          <p:cNvPicPr>
            <a:picLocks noChangeAspect="1"/>
          </p:cNvPicPr>
          <p:nvPr/>
        </p:nvPicPr>
        <p:blipFill>
          <a:blip r:embed="rId2"/>
          <a:srcRect/>
          <a:stretch>
            <a:fillRect/>
          </a:stretch>
        </p:blipFill>
        <p:spPr bwMode="auto">
          <a:xfrm>
            <a:off x="2057400" y="1377950"/>
            <a:ext cx="5003800" cy="4254500"/>
          </a:xfrm>
          <a:prstGeom prst="rect">
            <a:avLst/>
          </a:prstGeom>
          <a:noFill/>
          <a:ln w="9525">
            <a:noFill/>
            <a:miter lim="800000"/>
            <a:headEnd/>
            <a:tailEnd/>
          </a:ln>
        </p:spPr>
      </p:pic>
      <p:pic>
        <p:nvPicPr>
          <p:cNvPr id="55301" name="Picture 5"/>
          <p:cNvPicPr>
            <a:picLocks noChangeAspect="1"/>
          </p:cNvPicPr>
          <p:nvPr/>
        </p:nvPicPr>
        <p:blipFill>
          <a:blip r:embed="rId3"/>
          <a:srcRect/>
          <a:stretch>
            <a:fillRect/>
          </a:stretch>
        </p:blipFill>
        <p:spPr bwMode="auto">
          <a:xfrm>
            <a:off x="1752600" y="1222375"/>
            <a:ext cx="5715000" cy="4410075"/>
          </a:xfrm>
          <a:prstGeom prst="rect">
            <a:avLst/>
          </a:prstGeom>
          <a:noFill/>
          <a:ln w="9525">
            <a:noFill/>
            <a:miter lim="800000"/>
            <a:headEnd/>
            <a:tailEnd/>
          </a:ln>
        </p:spPr>
      </p:pic>
      <p:pic>
        <p:nvPicPr>
          <p:cNvPr id="75779" name="Picture 1"/>
          <p:cNvPicPr>
            <a:picLocks noChangeAspect="1"/>
          </p:cNvPicPr>
          <p:nvPr/>
        </p:nvPicPr>
        <p:blipFill>
          <a:blip r:embed="rId4"/>
          <a:srcRect/>
          <a:stretch>
            <a:fillRect/>
          </a:stretch>
        </p:blipFill>
        <p:spPr bwMode="auto">
          <a:xfrm>
            <a:off x="0" y="6126163"/>
            <a:ext cx="869950" cy="731837"/>
          </a:xfrm>
          <a:prstGeom prst="rect">
            <a:avLst/>
          </a:prstGeom>
          <a:noFill/>
          <a:ln w="9525">
            <a:noFill/>
            <a:miter lim="800000"/>
            <a:headEnd/>
            <a:tailEnd/>
          </a:ln>
        </p:spPr>
      </p:pic>
      <p:pic>
        <p:nvPicPr>
          <p:cNvPr id="55300" name="Picture 4"/>
          <p:cNvPicPr>
            <a:picLocks noChangeAspect="1"/>
          </p:cNvPicPr>
          <p:nvPr/>
        </p:nvPicPr>
        <p:blipFill>
          <a:blip r:embed="rId5"/>
          <a:srcRect/>
          <a:stretch>
            <a:fillRect/>
          </a:stretch>
        </p:blipFill>
        <p:spPr bwMode="auto">
          <a:xfrm>
            <a:off x="1422400" y="290513"/>
            <a:ext cx="6045200" cy="5614987"/>
          </a:xfrm>
          <a:prstGeom prst="rect">
            <a:avLst/>
          </a:prstGeom>
          <a:noFill/>
          <a:ln w="9525">
            <a:noFill/>
            <a:miter lim="800000"/>
            <a:headEnd/>
            <a:tailEnd/>
          </a:ln>
        </p:spPr>
      </p:pic>
      <p:pic>
        <p:nvPicPr>
          <p:cNvPr id="2" name="Picture 3"/>
          <p:cNvPicPr>
            <a:picLocks noChangeAspect="1"/>
          </p:cNvPicPr>
          <p:nvPr/>
        </p:nvPicPr>
        <p:blipFill>
          <a:blip r:embed="rId6"/>
          <a:srcRect/>
          <a:stretch>
            <a:fillRect/>
          </a:stretch>
        </p:blipFill>
        <p:spPr bwMode="auto">
          <a:xfrm>
            <a:off x="1422400" y="250825"/>
            <a:ext cx="6654800" cy="5875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301"/>
                                        </p:tgtEl>
                                        <p:attrNameLst>
                                          <p:attrName>style.visibility</p:attrName>
                                        </p:attrNameLst>
                                      </p:cBhvr>
                                      <p:to>
                                        <p:strVal val="visible"/>
                                      </p:to>
                                    </p:set>
                                    <p:anim calcmode="lin" valueType="num">
                                      <p:cBhvr additive="base">
                                        <p:cTn id="13" dur="500" fill="hold"/>
                                        <p:tgtEl>
                                          <p:spTgt spid="55301"/>
                                        </p:tgtEl>
                                        <p:attrNameLst>
                                          <p:attrName>ppt_x</p:attrName>
                                        </p:attrNameLst>
                                      </p:cBhvr>
                                      <p:tavLst>
                                        <p:tav tm="0">
                                          <p:val>
                                            <p:strVal val="#ppt_x"/>
                                          </p:val>
                                        </p:tav>
                                        <p:tav tm="100000">
                                          <p:val>
                                            <p:strVal val="#ppt_x"/>
                                          </p:val>
                                        </p:tav>
                                      </p:tavLst>
                                    </p:anim>
                                    <p:anim calcmode="lin" valueType="num">
                                      <p:cBhvr additive="base">
                                        <p:cTn id="14"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300"/>
                                        </p:tgtEl>
                                        <p:attrNameLst>
                                          <p:attrName>style.visibility</p:attrName>
                                        </p:attrNameLst>
                                      </p:cBhvr>
                                      <p:to>
                                        <p:strVal val="visible"/>
                                      </p:to>
                                    </p:set>
                                    <p:anim calcmode="lin" valueType="num">
                                      <p:cBhvr additive="base">
                                        <p:cTn id="19" dur="500" fill="hold"/>
                                        <p:tgtEl>
                                          <p:spTgt spid="55300"/>
                                        </p:tgtEl>
                                        <p:attrNameLst>
                                          <p:attrName>ppt_x</p:attrName>
                                        </p:attrNameLst>
                                      </p:cBhvr>
                                      <p:tavLst>
                                        <p:tav tm="0">
                                          <p:val>
                                            <p:strVal val="#ppt_x"/>
                                          </p:val>
                                        </p:tav>
                                        <p:tav tm="100000">
                                          <p:val>
                                            <p:strVal val="#ppt_x"/>
                                          </p:val>
                                        </p:tav>
                                      </p:tavLst>
                                    </p:anim>
                                    <p:anim calcmode="lin" valueType="num">
                                      <p:cBhvr additive="base">
                                        <p:cTn id="20"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1" name="Picture 4"/>
          <p:cNvPicPr>
            <a:picLocks noChangeAspect="1" noChangeArrowheads="1"/>
          </p:cNvPicPr>
          <p:nvPr/>
        </p:nvPicPr>
        <p:blipFill>
          <a:blip r:embed="rId2"/>
          <a:srcRect/>
          <a:stretch>
            <a:fillRect/>
          </a:stretch>
        </p:blipFill>
        <p:spPr bwMode="auto">
          <a:xfrm>
            <a:off x="0" y="838200"/>
            <a:ext cx="9144000" cy="4953000"/>
          </a:xfrm>
          <a:prstGeom prst="rect">
            <a:avLst/>
          </a:prstGeom>
          <a:noFill/>
          <a:ln w="9525">
            <a:noFill/>
            <a:miter lim="800000"/>
            <a:headEnd/>
            <a:tailEnd/>
          </a:ln>
        </p:spPr>
      </p:pic>
      <p:pic>
        <p:nvPicPr>
          <p:cNvPr id="76802" name="Picture 1"/>
          <p:cNvPicPr>
            <a:picLocks noChangeAspect="1"/>
          </p:cNvPicPr>
          <p:nvPr/>
        </p:nvPicPr>
        <p:blipFill>
          <a:blip r:embed="rId3"/>
          <a:srcRect/>
          <a:stretch>
            <a:fillRect/>
          </a:stretch>
        </p:blipFill>
        <p:spPr bwMode="auto">
          <a:xfrm>
            <a:off x="0" y="6126163"/>
            <a:ext cx="869950" cy="73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5" name="Picture 1"/>
          <p:cNvPicPr>
            <a:picLocks noChangeAspect="1"/>
          </p:cNvPicPr>
          <p:nvPr/>
        </p:nvPicPr>
        <p:blipFill>
          <a:blip r:embed="rId2"/>
          <a:srcRect/>
          <a:stretch>
            <a:fillRect/>
          </a:stretch>
        </p:blipFill>
        <p:spPr bwMode="auto">
          <a:xfrm>
            <a:off x="8251825" y="6126163"/>
            <a:ext cx="869950" cy="731837"/>
          </a:xfrm>
          <a:prstGeom prst="rect">
            <a:avLst/>
          </a:prstGeom>
          <a:noFill/>
          <a:ln w="9525">
            <a:noFill/>
            <a:miter lim="800000"/>
            <a:headEnd/>
            <a:tailEnd/>
          </a:ln>
        </p:spPr>
      </p:pic>
      <p:sp>
        <p:nvSpPr>
          <p:cNvPr id="77826" name="Rectangle 3"/>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algn="l"/>
            <a:r>
              <a:rPr lang="en-US" sz="4000" smtClean="0"/>
              <a:t>Sample input for getting Radiative Forcing</a:t>
            </a:r>
            <a:br>
              <a:rPr lang="en-US" sz="4000" smtClean="0"/>
            </a:br>
            <a:r>
              <a:rPr lang="en-US" sz="1000" smtClean="0"/>
              <a:t>#b3lyp/ 6-311g** opt nosym</a:t>
            </a:r>
            <a:br>
              <a:rPr lang="en-US" sz="1000" smtClean="0"/>
            </a:br>
            <a:r>
              <a:rPr lang="en-US" sz="1000" smtClean="0"/>
              <a:t/>
            </a:r>
            <a:br>
              <a:rPr lang="en-US" sz="1000" smtClean="0"/>
            </a:br>
            <a:r>
              <a:rPr lang="en-US" sz="1000" smtClean="0"/>
              <a:t>CF3CH2F</a:t>
            </a:r>
            <a:br>
              <a:rPr lang="en-US" sz="1000" smtClean="0"/>
            </a:br>
            <a:r>
              <a:rPr lang="en-US" sz="1000" smtClean="0"/>
              <a:t/>
            </a:r>
            <a:br>
              <a:rPr lang="en-US" sz="1000" smtClean="0"/>
            </a:br>
            <a:r>
              <a:rPr lang="en-US" sz="1000" smtClean="0"/>
              <a:t>0 1</a:t>
            </a:r>
            <a:br>
              <a:rPr lang="en-US" sz="1000" smtClean="0"/>
            </a:br>
            <a:r>
              <a:rPr lang="en-US" sz="1000" smtClean="0"/>
              <a:t>F1</a:t>
            </a:r>
            <a:br>
              <a:rPr lang="en-US" sz="1000" smtClean="0"/>
            </a:br>
            <a:r>
              <a:rPr lang="en-US" sz="1000" smtClean="0"/>
              <a:t>C2 F1 Rc2f1</a:t>
            </a:r>
            <a:br>
              <a:rPr lang="en-US" sz="1000" smtClean="0"/>
            </a:br>
            <a:r>
              <a:rPr lang="en-US" sz="1000" smtClean="0"/>
              <a:t>C3 C2 Rc3c2 F1 Ac3c2f1</a:t>
            </a:r>
            <a:br>
              <a:rPr lang="en-US" sz="1000" smtClean="0"/>
            </a:br>
            <a:r>
              <a:rPr lang="en-US" sz="1000" smtClean="0"/>
              <a:t>F4 C3 Rf4c3 C2 Af4c3c2 F1 Df4c3c2f1</a:t>
            </a:r>
            <a:br>
              <a:rPr lang="en-US" sz="1000" smtClean="0"/>
            </a:br>
            <a:r>
              <a:rPr lang="en-US" sz="1000" smtClean="0"/>
              <a:t>F5 C2 Rf5c2 C3 Af5c2c3 F1 Df5c2f1</a:t>
            </a:r>
            <a:br>
              <a:rPr lang="en-US" sz="1000" smtClean="0"/>
            </a:br>
            <a:r>
              <a:rPr lang="en-US" sz="1000" smtClean="0"/>
              <a:t>F6 C2 Rf6c2 C3 Af6c2c3 F1 Df6c2f1</a:t>
            </a:r>
            <a:br>
              <a:rPr lang="en-US" sz="1000" smtClean="0"/>
            </a:br>
            <a:r>
              <a:rPr lang="en-US" sz="1000" smtClean="0"/>
              <a:t>H7 C3 Rh7c3 C2 AH7c3c2 F4 Dh7c3f4</a:t>
            </a:r>
            <a:br>
              <a:rPr lang="en-US" sz="1000" smtClean="0"/>
            </a:br>
            <a:r>
              <a:rPr lang="en-US" sz="1000" smtClean="0"/>
              <a:t>H8 C3 Rh8c3 C2 Ah8C3c2 F4 Dh8c3f4</a:t>
            </a:r>
            <a:br>
              <a:rPr lang="en-US" sz="1000" smtClean="0"/>
            </a:br>
            <a:r>
              <a:rPr lang="en-US" sz="1000" smtClean="0"/>
              <a:t/>
            </a:r>
            <a:br>
              <a:rPr lang="en-US" sz="1000" smtClean="0"/>
            </a:br>
            <a:r>
              <a:rPr lang="en-US" sz="1000" smtClean="0"/>
              <a:t>Rc2f1=1.351053</a:t>
            </a:r>
            <a:br>
              <a:rPr lang="en-US" sz="1000" smtClean="0"/>
            </a:br>
            <a:r>
              <a:rPr lang="en-US" sz="1000" smtClean="0"/>
              <a:t> Rc3c2=1.51816884</a:t>
            </a:r>
            <a:br>
              <a:rPr lang="en-US" sz="1000" smtClean="0"/>
            </a:br>
            <a:r>
              <a:rPr lang="en-US" sz="1000" smtClean="0"/>
              <a:t> Rf4c3=1.37868584</a:t>
            </a:r>
            <a:br>
              <a:rPr lang="en-US" sz="1000" smtClean="0"/>
            </a:br>
            <a:r>
              <a:rPr lang="en-US" sz="1000" smtClean="0"/>
              <a:t> Rf5c2=1.34292671</a:t>
            </a:r>
            <a:br>
              <a:rPr lang="en-US" sz="1000" smtClean="0"/>
            </a:br>
            <a:r>
              <a:rPr lang="en-US" sz="1000" smtClean="0"/>
              <a:t> Rf6c2=1.34280356</a:t>
            </a:r>
            <a:br>
              <a:rPr lang="en-US" sz="1000" smtClean="0"/>
            </a:br>
            <a:r>
              <a:rPr lang="en-US" sz="1000" smtClean="0"/>
              <a:t> Rh7c3=1.09187412</a:t>
            </a:r>
            <a:br>
              <a:rPr lang="en-US" sz="1000" smtClean="0"/>
            </a:br>
            <a:r>
              <a:rPr lang="en-US" sz="1000" smtClean="0"/>
              <a:t> Rh8c3=1.0916946</a:t>
            </a:r>
            <a:br>
              <a:rPr lang="en-US" sz="1000" smtClean="0"/>
            </a:br>
            <a:r>
              <a:rPr lang="en-US" sz="1000" smtClean="0"/>
              <a:t> Ac3c2f1=108.8732555</a:t>
            </a:r>
            <a:br>
              <a:rPr lang="en-US" sz="1000" smtClean="0"/>
            </a:br>
            <a:r>
              <a:rPr lang="en-US" sz="1000" smtClean="0"/>
              <a:t> Af4c3c2=109.65518505</a:t>
            </a:r>
            <a:br>
              <a:rPr lang="en-US" sz="1000" smtClean="0"/>
            </a:br>
            <a:r>
              <a:rPr lang="en-US" sz="1000" smtClean="0"/>
              <a:t> Af5c2c3=111.96556334</a:t>
            </a:r>
            <a:br>
              <a:rPr lang="en-US" sz="1000" smtClean="0"/>
            </a:br>
            <a:r>
              <a:rPr lang="en-US" sz="1000" smtClean="0"/>
              <a:t> Af6c2c3=111.96043895</a:t>
            </a:r>
            <a:br>
              <a:rPr lang="en-US" sz="1000" smtClean="0"/>
            </a:br>
            <a:r>
              <a:rPr lang="en-US" sz="1000" smtClean="0"/>
              <a:t> AH7c3c2=108.74900446</a:t>
            </a:r>
            <a:br>
              <a:rPr lang="en-US" sz="1000" smtClean="0"/>
            </a:br>
            <a:r>
              <a:rPr lang="en-US" sz="1000" smtClean="0"/>
              <a:t> Ah8C3c2=108.72943303</a:t>
            </a:r>
            <a:br>
              <a:rPr lang="en-US" sz="1000" smtClean="0"/>
            </a:br>
            <a:r>
              <a:rPr lang="en-US" sz="1000" smtClean="0"/>
              <a:t> Df4c3c2f1=179.82288173</a:t>
            </a:r>
            <a:br>
              <a:rPr lang="en-US" sz="1000" smtClean="0"/>
            </a:br>
            <a:r>
              <a:rPr lang="en-US" sz="1000" smtClean="0"/>
              <a:t> Df5c2f1=119.34529524</a:t>
            </a:r>
            <a:br>
              <a:rPr lang="en-US" sz="1000" smtClean="0"/>
            </a:br>
            <a:r>
              <a:rPr lang="en-US" sz="1000" smtClean="0"/>
              <a:t> Df6c2f1=-119.3739547</a:t>
            </a:r>
            <a:br>
              <a:rPr lang="en-US" sz="1000" smtClean="0"/>
            </a:br>
            <a:r>
              <a:rPr lang="en-US" sz="1000" smtClean="0"/>
              <a:t> Dh7c3f4=119.73167037</a:t>
            </a:r>
            <a:br>
              <a:rPr lang="en-US" sz="1000" smtClean="0"/>
            </a:br>
            <a:r>
              <a:rPr lang="en-US" sz="1000" smtClean="0"/>
              <a:t> Dh8c3f4=-119.72990143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48" name="Title 1"/>
          <p:cNvSpPr>
            <a:spLocks noGrp="1"/>
          </p:cNvSpPr>
          <p:nvPr>
            <p:ph type="title"/>
          </p:nvPr>
        </p:nvSpPr>
        <p:spPr bwMode="auto">
          <a:xfrm>
            <a:off x="0" y="274638"/>
            <a:ext cx="9026525"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200" dirty="0" smtClean="0"/>
              <a:t>Background History of </a:t>
            </a:r>
            <a:r>
              <a:rPr lang="en-US" sz="3200" dirty="0" err="1" smtClean="0"/>
              <a:t>Hydrofluorocarbon</a:t>
            </a:r>
            <a:r>
              <a:rPr lang="en-US" sz="3200" dirty="0" smtClean="0"/>
              <a:t> (HFC) 134a</a:t>
            </a:r>
          </a:p>
        </p:txBody>
      </p:sp>
      <p:sp>
        <p:nvSpPr>
          <p:cNvPr id="14349" name="Content Placeholder 2"/>
          <p:cNvSpPr>
            <a:spLocks noGrp="1"/>
          </p:cNvSpPr>
          <p:nvPr>
            <p:ph idx="1"/>
          </p:nvPr>
        </p:nvSpPr>
        <p:spPr bwMode="auto">
          <a:xfrm>
            <a:off x="457200" y="1066800"/>
            <a:ext cx="8229600" cy="45259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2400" dirty="0" smtClean="0"/>
              <a:t>Implemented as a replacement for the ozone depleting</a:t>
            </a:r>
            <a:r>
              <a:rPr lang="en-US" sz="2400" dirty="0" smtClean="0"/>
              <a:t> chlorofluorocarbons (</a:t>
            </a:r>
            <a:r>
              <a:rPr lang="en-US" sz="2400" dirty="0" smtClean="0"/>
              <a:t>blowing agents, solvents, refrigerants, everywhere!!!)</a:t>
            </a:r>
          </a:p>
          <a:p>
            <a:pPr eaLnBrk="1" hangingPunct="1"/>
            <a:r>
              <a:rPr lang="en-US" sz="2400" dirty="0" smtClean="0"/>
              <a:t>Better physical and structural properties</a:t>
            </a:r>
            <a:endParaRPr lang="en-US" sz="2400" dirty="0" smtClean="0"/>
          </a:p>
          <a:p>
            <a:pPr eaLnBrk="1" hangingPunct="1"/>
            <a:r>
              <a:rPr sz="2400" dirty="0" smtClean="0"/>
              <a:t>Research </a:t>
            </a:r>
            <a:r>
              <a:rPr sz="2400" dirty="0" smtClean="0"/>
              <a:t>suggests that over the past 10 years the concentration of 1,1,1,2-tetrafluoroethane has increased significantly in the Earth's atmosphere, with a recent study revealing a doubling in atmospheric concentration between 2001 and 2004</a:t>
            </a:r>
            <a:r>
              <a:rPr lang="en-US" sz="2400" dirty="0" smtClean="0"/>
              <a:t>  - </a:t>
            </a:r>
            <a:r>
              <a:rPr lang="en-US" sz="1600" dirty="0" smtClean="0"/>
              <a:t>Source: http://en.wikipedia.org/wiki/1,1,1,2-Tetrafluoroethane</a:t>
            </a:r>
          </a:p>
        </p:txBody>
      </p:sp>
      <p:pic>
        <p:nvPicPr>
          <p:cNvPr id="14350" name="Picture 9"/>
          <p:cNvPicPr>
            <a:picLocks noChangeAspect="1" noChangeArrowheads="1"/>
          </p:cNvPicPr>
          <p:nvPr/>
        </p:nvPicPr>
        <p:blipFill>
          <a:blip r:embed="rId3"/>
          <a:srcRect/>
          <a:stretch>
            <a:fillRect/>
          </a:stretch>
        </p:blipFill>
        <p:spPr bwMode="auto">
          <a:xfrm>
            <a:off x="6477000" y="4940381"/>
            <a:ext cx="2667000" cy="1917619"/>
          </a:xfrm>
          <a:prstGeom prst="rect">
            <a:avLst/>
          </a:prstGeom>
          <a:noFill/>
          <a:ln w="9525">
            <a:noFill/>
            <a:miter lim="800000"/>
            <a:headEnd/>
            <a:tailEnd/>
          </a:ln>
        </p:spPr>
      </p:pic>
      <p:graphicFrame>
        <p:nvGraphicFramePr>
          <p:cNvPr id="14347" name="Object 11"/>
          <p:cNvGraphicFramePr>
            <a:graphicFrameLocks noChangeAspect="1"/>
          </p:cNvGraphicFramePr>
          <p:nvPr/>
        </p:nvGraphicFramePr>
        <p:xfrm>
          <a:off x="2590800" y="4997450"/>
          <a:ext cx="2619375" cy="1692275"/>
        </p:xfrm>
        <a:graphic>
          <a:graphicData uri="http://schemas.openxmlformats.org/presentationml/2006/ole">
            <p:oleObj spid="_x0000_s14347" name="CS ChemDraw Drawing" r:id="rId4" imgW="1676400" imgH="1079500" progId="">
              <p:embed/>
            </p:oleObj>
          </a:graphicData>
        </a:graphic>
      </p:graphicFrame>
      <p:pic>
        <p:nvPicPr>
          <p:cNvPr id="14351" name="Picture 5" descr="AZSGC_sunset"/>
          <p:cNvPicPr>
            <a:picLocks noChangeAspect="1" noChangeArrowheads="1"/>
          </p:cNvPicPr>
          <p:nvPr/>
        </p:nvPicPr>
        <p:blipFill>
          <a:blip r:embed="rId5">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49" name="Picture 1"/>
          <p:cNvPicPr>
            <a:picLocks noChangeAspect="1"/>
          </p:cNvPicPr>
          <p:nvPr/>
        </p:nvPicPr>
        <p:blipFill>
          <a:blip r:embed="rId2"/>
          <a:srcRect/>
          <a:stretch>
            <a:fillRect/>
          </a:stretch>
        </p:blipFill>
        <p:spPr bwMode="auto">
          <a:xfrm>
            <a:off x="0" y="6126163"/>
            <a:ext cx="869950" cy="73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3" name="Picture 1"/>
          <p:cNvPicPr>
            <a:picLocks noChangeAspect="1"/>
          </p:cNvPicPr>
          <p:nvPr/>
        </p:nvPicPr>
        <p:blipFill>
          <a:blip r:embed="rId2"/>
          <a:srcRect/>
          <a:stretch>
            <a:fillRect/>
          </a:stretch>
        </p:blipFill>
        <p:spPr bwMode="auto">
          <a:xfrm>
            <a:off x="0" y="6126163"/>
            <a:ext cx="869950" cy="73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z="4000" smtClean="0"/>
              <a:t>Emissions of HFC-134a are Increasing</a:t>
            </a:r>
            <a:br>
              <a:rPr lang="en-US" sz="4000" smtClean="0"/>
            </a:br>
            <a:r>
              <a:rPr lang="en-US" sz="4000" smtClean="0"/>
              <a:t/>
            </a:r>
            <a:br>
              <a:rPr lang="en-US" sz="4000" smtClean="0"/>
            </a:br>
            <a:r>
              <a:rPr lang="en-US" sz="4000" smtClean="0"/>
              <a:t/>
            </a:r>
            <a:br>
              <a:rPr lang="en-US" sz="4000" smtClean="0"/>
            </a:br>
            <a:endParaRPr lang="en-US" sz="4000" smtClean="0"/>
          </a:p>
        </p:txBody>
      </p:sp>
      <p:sp>
        <p:nvSpPr>
          <p:cNvPr id="16386" name="Rectangle 3"/>
          <p:cNvSpPr>
            <a:spLocks noGrp="1" noChangeArrowheads="1"/>
          </p:cNvSpPr>
          <p:nvPr>
            <p:ph type="body" idx="1"/>
          </p:nvPr>
        </p:nvSpPr>
        <p:spPr bwMode="auto">
          <a:xfrm>
            <a:off x="685800" y="5715000"/>
            <a:ext cx="8229600" cy="1533525"/>
          </a:xfrm>
          <a:noFill/>
          <a:ln>
            <a:miter lim="800000"/>
            <a:headEnd/>
            <a:tailEnd/>
          </a:ln>
        </p:spPr>
        <p:txBody>
          <a:bodyPr wrap="square" lIns="91440" tIns="45720" rIns="91440" bIns="45720" numCol="1" anchor="t" anchorCtr="0" compatLnSpc="1">
            <a:prstTxWarp prst="textNoShape">
              <a:avLst/>
            </a:prstTxWarp>
          </a:bodyPr>
          <a:lstStyle/>
          <a:p>
            <a:pPr algn="ctr">
              <a:buFont typeface="Arial" charset="0"/>
              <a:buNone/>
            </a:pPr>
            <a:r>
              <a:rPr lang="en-US" sz="1400" smtClean="0"/>
              <a:t>Source:Velders, Guus J. M., David W. Fahey, John S. Daniel, Mack McFarland, and</a:t>
            </a:r>
          </a:p>
          <a:p>
            <a:pPr algn="ctr">
              <a:buFont typeface="Arial" charset="0"/>
              <a:buNone/>
            </a:pPr>
            <a:r>
              <a:rPr lang="en-US" sz="1400" smtClean="0"/>
              <a:t>Stephen O. Andersen. 2009. The large contribution of projected HFC emissions to</a:t>
            </a:r>
          </a:p>
          <a:p>
            <a:pPr algn="ctr">
              <a:buFont typeface="Arial" charset="0"/>
              <a:buNone/>
            </a:pPr>
            <a:r>
              <a:rPr lang="en-US" sz="1400" smtClean="0"/>
              <a:t>future climate forcing. </a:t>
            </a:r>
            <a:r>
              <a:rPr lang="en-US" sz="1400" i="1" smtClean="0"/>
              <a:t>Proceedings of the National Academy of Sciences of the United</a:t>
            </a:r>
          </a:p>
          <a:p>
            <a:pPr algn="ctr">
              <a:buFont typeface="Arial" charset="0"/>
              <a:buNone/>
            </a:pPr>
            <a:r>
              <a:rPr lang="en-US" sz="1400" i="1" smtClean="0"/>
              <a:t>States of America</a:t>
            </a:r>
            <a:r>
              <a:rPr lang="en-US" sz="1400" smtClean="0"/>
              <a:t> 106, no. 27: 10949-10954. </a:t>
            </a:r>
          </a:p>
        </p:txBody>
      </p:sp>
      <p:pic>
        <p:nvPicPr>
          <p:cNvPr id="16387" name="Picture 5" descr="F2"/>
          <p:cNvPicPr>
            <a:picLocks noChangeAspect="1" noChangeArrowheads="1"/>
          </p:cNvPicPr>
          <p:nvPr/>
        </p:nvPicPr>
        <p:blipFill>
          <a:blip r:embed="rId2"/>
          <a:srcRect l="-1250" r="67500"/>
          <a:stretch>
            <a:fillRect/>
          </a:stretch>
        </p:blipFill>
        <p:spPr bwMode="auto">
          <a:xfrm>
            <a:off x="2514600" y="1143000"/>
            <a:ext cx="4114800" cy="4410075"/>
          </a:xfrm>
          <a:prstGeom prst="rect">
            <a:avLst/>
          </a:prstGeom>
          <a:noFill/>
          <a:ln w="9525">
            <a:noFill/>
            <a:miter lim="800000"/>
            <a:headEnd/>
            <a:tailEnd/>
          </a:ln>
        </p:spPr>
      </p:pic>
      <p:pic>
        <p:nvPicPr>
          <p:cNvPr id="16388" name="Picture 5" descr="AZSGC_sunset"/>
          <p:cNvPicPr>
            <a:picLocks noChangeAspect="1" noChangeArrowheads="1"/>
          </p:cNvPicPr>
          <p:nvPr/>
        </p:nvPicPr>
        <p:blipFill>
          <a:blip r:embed="rId3">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sp>
        <p:nvSpPr>
          <p:cNvPr id="16389" name="Oval 7"/>
          <p:cNvSpPr>
            <a:spLocks noChangeArrowheads="1"/>
          </p:cNvSpPr>
          <p:nvPr/>
        </p:nvSpPr>
        <p:spPr bwMode="auto">
          <a:xfrm>
            <a:off x="2514600" y="11430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7" name="TextBox 6"/>
          <p:cNvSpPr txBox="1"/>
          <p:nvPr/>
        </p:nvSpPr>
        <p:spPr>
          <a:xfrm>
            <a:off x="6629400" y="1905000"/>
            <a:ext cx="2286000" cy="646331"/>
          </a:xfrm>
          <a:prstGeom prst="rect">
            <a:avLst/>
          </a:prstGeom>
          <a:noFill/>
        </p:spPr>
        <p:txBody>
          <a:bodyPr wrap="square" rtlCol="0">
            <a:spAutoFit/>
          </a:bodyPr>
          <a:lstStyle/>
          <a:p>
            <a:r>
              <a:rPr lang="en-US" dirty="0" smtClean="0"/>
              <a:t>How will this effect the environment</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9" name="Picture 6"/>
          <p:cNvPicPr>
            <a:picLocks noChangeAspect="1"/>
          </p:cNvPicPr>
          <p:nvPr/>
        </p:nvPicPr>
        <p:blipFill>
          <a:blip r:embed="rId2"/>
          <a:srcRect/>
          <a:stretch>
            <a:fillRect/>
          </a:stretch>
        </p:blipFill>
        <p:spPr bwMode="auto">
          <a:xfrm>
            <a:off x="381000" y="109538"/>
            <a:ext cx="7391400" cy="4305300"/>
          </a:xfrm>
          <a:prstGeom prst="rect">
            <a:avLst/>
          </a:prstGeom>
          <a:noFill/>
          <a:ln w="9525">
            <a:noFill/>
            <a:miter lim="800000"/>
            <a:headEnd/>
            <a:tailEnd/>
          </a:ln>
        </p:spPr>
      </p:pic>
      <p:sp>
        <p:nvSpPr>
          <p:cNvPr id="17410" name="Title 1"/>
          <p:cNvSpPr>
            <a:spLocks noGrp="1"/>
          </p:cNvSpPr>
          <p:nvPr>
            <p:ph type="title" idx="4294967295"/>
          </p:nvPr>
        </p:nvSpPr>
        <p:spPr bwMode="auto">
          <a:xfrm>
            <a:off x="1371600" y="5495925"/>
            <a:ext cx="7772400" cy="1362075"/>
          </a:xfrm>
          <a:prstGeom prst="rect">
            <a:avLst/>
          </a:prstGeom>
          <a:noFill/>
          <a:ln>
            <a:miter lim="800000"/>
            <a:headEnd/>
            <a:tailEnd/>
          </a:ln>
        </p:spPr>
        <p:txBody>
          <a:bodyPr/>
          <a:lstStyle/>
          <a:p>
            <a:pPr algn="r" eaLnBrk="1" hangingPunct="1"/>
            <a:r>
              <a:rPr lang="en-US" sz="4000" smtClean="0"/>
              <a:t>Atmospheric Energy Balance</a:t>
            </a:r>
            <a:br>
              <a:rPr lang="en-US" sz="4000" smtClean="0"/>
            </a:br>
            <a:r>
              <a:rPr lang="en-US" sz="4000" smtClean="0"/>
              <a:t>And the Greenhouse Effect</a:t>
            </a:r>
          </a:p>
        </p:txBody>
      </p:sp>
      <p:sp>
        <p:nvSpPr>
          <p:cNvPr id="17411" name="TextBox 10"/>
          <p:cNvSpPr txBox="1">
            <a:spLocks noChangeArrowheads="1"/>
          </p:cNvSpPr>
          <p:nvPr/>
        </p:nvSpPr>
        <p:spPr bwMode="auto">
          <a:xfrm>
            <a:off x="381000" y="4414838"/>
            <a:ext cx="5691188" cy="366712"/>
          </a:xfrm>
          <a:prstGeom prst="rect">
            <a:avLst/>
          </a:prstGeom>
          <a:noFill/>
          <a:ln w="9525">
            <a:noFill/>
            <a:miter lim="800000"/>
            <a:headEnd/>
            <a:tailEnd/>
          </a:ln>
        </p:spPr>
        <p:txBody>
          <a:bodyPr wrap="none">
            <a:spAutoFit/>
          </a:bodyPr>
          <a:lstStyle/>
          <a:p>
            <a:r>
              <a:rPr lang="en-US">
                <a:latin typeface="Calibri" pitchFamily="34" charset="0"/>
              </a:rPr>
              <a:t>Source: Intergovernmental Panel for Climate Control (IPCC)</a:t>
            </a:r>
          </a:p>
        </p:txBody>
      </p:sp>
      <p:pic>
        <p:nvPicPr>
          <p:cNvPr id="17412" name="Picture 5" descr="AZSGC_sunset"/>
          <p:cNvPicPr>
            <a:picLocks noChangeAspect="1" noChangeArrowheads="1"/>
          </p:cNvPicPr>
          <p:nvPr/>
        </p:nvPicPr>
        <p:blipFill>
          <a:blip r:embed="rId3">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sp>
        <p:nvSpPr>
          <p:cNvPr id="15366" name="AutoShape 6"/>
          <p:cNvSpPr>
            <a:spLocks noChangeArrowheads="1"/>
          </p:cNvSpPr>
          <p:nvPr/>
        </p:nvSpPr>
        <p:spPr bwMode="auto">
          <a:xfrm>
            <a:off x="6248400" y="1371600"/>
            <a:ext cx="1905000" cy="1600200"/>
          </a:xfrm>
          <a:custGeom>
            <a:avLst/>
            <a:gdLst>
              <a:gd name="T0" fmla="*/ 952500 w 21600"/>
              <a:gd name="T1" fmla="*/ 0 h 21600"/>
              <a:gd name="T2" fmla="*/ 278959 w 21600"/>
              <a:gd name="T3" fmla="*/ 234326 h 21600"/>
              <a:gd name="T4" fmla="*/ 0 w 21600"/>
              <a:gd name="T5" fmla="*/ 800100 h 21600"/>
              <a:gd name="T6" fmla="*/ 278959 w 21600"/>
              <a:gd name="T7" fmla="*/ 1365875 h 21600"/>
              <a:gd name="T8" fmla="*/ 952500 w 21600"/>
              <a:gd name="T9" fmla="*/ 1600200 h 21600"/>
              <a:gd name="T10" fmla="*/ 1626041 w 21600"/>
              <a:gd name="T11" fmla="*/ 1365875 h 21600"/>
              <a:gd name="T12" fmla="*/ 1905000 w 21600"/>
              <a:gd name="T13" fmla="*/ 800100 h 21600"/>
              <a:gd name="T14" fmla="*/ 1626041 w 21600"/>
              <a:gd name="T15" fmla="*/ 23432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91" y="10800"/>
                </a:moveTo>
                <a:cubicBezTo>
                  <a:pt x="791" y="16328"/>
                  <a:pt x="5272" y="20809"/>
                  <a:pt x="10800" y="20809"/>
                </a:cubicBezTo>
                <a:cubicBezTo>
                  <a:pt x="16328" y="20809"/>
                  <a:pt x="20809" y="16328"/>
                  <a:pt x="20809" y="10800"/>
                </a:cubicBezTo>
                <a:cubicBezTo>
                  <a:pt x="20809" y="5272"/>
                  <a:pt x="16328" y="791"/>
                  <a:pt x="10800" y="791"/>
                </a:cubicBezTo>
                <a:cubicBezTo>
                  <a:pt x="5272" y="791"/>
                  <a:pt x="791" y="5272"/>
                  <a:pt x="791" y="10800"/>
                </a:cubicBezTo>
                <a:close/>
              </a:path>
            </a:pathLst>
          </a:custGeom>
          <a:solidFill>
            <a:srgbClr val="00FF00"/>
          </a:solidFill>
          <a:ln w="9525">
            <a:solidFill>
              <a:srgbClr val="00FF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4" name="Title 6"/>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algn="r" eaLnBrk="1" hangingPunct="1"/>
            <a:r>
              <a:rPr lang="en-US" sz="3200" dirty="0" smtClean="0"/>
              <a:t>The Global Warming Potential: Quantifying the Greenhouse Effect</a:t>
            </a:r>
          </a:p>
        </p:txBody>
      </p:sp>
      <p:sp>
        <p:nvSpPr>
          <p:cNvPr id="30735" name="Content Placeholder 7"/>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en-US" dirty="0" smtClean="0"/>
              <a:t>Dependent on two parameters</a:t>
            </a:r>
          </a:p>
          <a:p>
            <a:pPr eaLnBrk="1" hangingPunct="1"/>
            <a:r>
              <a:rPr lang="en-US" dirty="0" smtClean="0"/>
              <a:t>Traditionally only calculated for the parent species</a:t>
            </a:r>
          </a:p>
          <a:p>
            <a:pPr eaLnBrk="1" hangingPunct="1"/>
            <a:endParaRPr lang="en-US" dirty="0" smtClean="0"/>
          </a:p>
        </p:txBody>
      </p:sp>
      <p:pic>
        <p:nvPicPr>
          <p:cNvPr id="30736" name="Picture 5" descr="AZSGC_sunset"/>
          <p:cNvPicPr>
            <a:picLocks noChangeAspect="1" noChangeArrowheads="1"/>
          </p:cNvPicPr>
          <p:nvPr/>
        </p:nvPicPr>
        <p:blipFill>
          <a:blip r:embed="rId3">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graphicFrame>
        <p:nvGraphicFramePr>
          <p:cNvPr id="30730" name="Object 10"/>
          <p:cNvGraphicFramePr>
            <a:graphicFrameLocks noChangeAspect="1"/>
          </p:cNvGraphicFramePr>
          <p:nvPr/>
        </p:nvGraphicFramePr>
        <p:xfrm>
          <a:off x="4514850" y="3321050"/>
          <a:ext cx="114300" cy="215900"/>
        </p:xfrm>
        <a:graphic>
          <a:graphicData uri="http://schemas.openxmlformats.org/presentationml/2006/ole">
            <p:oleObj spid="_x0000_s30730" name="Equation" r:id="rId4" imgW="3657600" imgH="6908800" progId="Equation.3">
              <p:embed/>
            </p:oleObj>
          </a:graphicData>
        </a:graphic>
      </p:graphicFrame>
      <p:graphicFrame>
        <p:nvGraphicFramePr>
          <p:cNvPr id="30733" name="Object 13"/>
          <p:cNvGraphicFramePr>
            <a:graphicFrameLocks noChangeAspect="1"/>
          </p:cNvGraphicFramePr>
          <p:nvPr/>
        </p:nvGraphicFramePr>
        <p:xfrm>
          <a:off x="2286000" y="3536950"/>
          <a:ext cx="5105400" cy="2038350"/>
        </p:xfrm>
        <a:graphic>
          <a:graphicData uri="http://schemas.openxmlformats.org/presentationml/2006/ole">
            <p:oleObj spid="_x0000_s30733" name="Equation" r:id="rId5" imgW="7315200" imgH="297180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0" name="Rectangle 2"/>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The Cumulative GWP</a:t>
            </a:r>
          </a:p>
        </p:txBody>
      </p:sp>
      <p:sp>
        <p:nvSpPr>
          <p:cNvPr id="61451" name="Text Box 6"/>
          <p:cNvSpPr txBox="1">
            <a:spLocks noChangeArrowheads="1"/>
          </p:cNvSpPr>
          <p:nvPr/>
        </p:nvSpPr>
        <p:spPr bwMode="auto">
          <a:xfrm>
            <a:off x="457200" y="1752600"/>
            <a:ext cx="8458200" cy="2585323"/>
          </a:xfrm>
          <a:prstGeom prst="rect">
            <a:avLst/>
          </a:prstGeom>
          <a:noFill/>
          <a:ln w="9525">
            <a:noFill/>
            <a:miter lim="800000"/>
            <a:headEnd/>
            <a:tailEnd/>
          </a:ln>
        </p:spPr>
        <p:txBody>
          <a:bodyPr>
            <a:spAutoFit/>
          </a:bodyPr>
          <a:lstStyle/>
          <a:p>
            <a:pPr defTabSz="914400">
              <a:spcBef>
                <a:spcPct val="50000"/>
              </a:spcBef>
            </a:pPr>
            <a:r>
              <a:rPr lang="en-US" dirty="0">
                <a:latin typeface="Calibri" pitchFamily="34" charset="0"/>
              </a:rPr>
              <a:t>The current research encompasses not only the parent species, but all of the byproduct species</a:t>
            </a:r>
          </a:p>
          <a:p>
            <a:pPr defTabSz="914400">
              <a:spcBef>
                <a:spcPct val="50000"/>
              </a:spcBef>
            </a:pPr>
            <a:endParaRPr lang="en-US" dirty="0">
              <a:latin typeface="Calibri" pitchFamily="34" charset="0"/>
            </a:endParaRPr>
          </a:p>
          <a:p>
            <a:pPr defTabSz="914400">
              <a:spcBef>
                <a:spcPct val="50000"/>
              </a:spcBef>
            </a:pPr>
            <a:r>
              <a:rPr lang="en-US" dirty="0">
                <a:latin typeface="Calibri" pitchFamily="34" charset="0"/>
              </a:rPr>
              <a:t>Traditionally: </a:t>
            </a:r>
            <a:r>
              <a:rPr lang="en-US" dirty="0">
                <a:solidFill>
                  <a:srgbClr val="000000"/>
                </a:solidFill>
                <a:latin typeface="Calibri" pitchFamily="34" charset="0"/>
                <a:cs typeface="Times New Roman" pitchFamily="18" charset="0"/>
              </a:rPr>
              <a:t>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CH</a:t>
            </a:r>
            <a:r>
              <a:rPr lang="en-US" baseline="-30000" dirty="0">
                <a:solidFill>
                  <a:srgbClr val="000000"/>
                </a:solidFill>
                <a:latin typeface="Calibri" pitchFamily="34" charset="0"/>
                <a:cs typeface="Times New Roman" pitchFamily="18" charset="0"/>
              </a:rPr>
              <a:t>2</a:t>
            </a:r>
            <a:r>
              <a:rPr lang="en-US" dirty="0">
                <a:solidFill>
                  <a:srgbClr val="000000"/>
                </a:solidFill>
                <a:latin typeface="Calibri" pitchFamily="34" charset="0"/>
                <a:cs typeface="Times New Roman" pitchFamily="18" charset="0"/>
              </a:rPr>
              <a:t>F</a:t>
            </a:r>
            <a:r>
              <a:rPr lang="en-US" dirty="0">
                <a:latin typeface="Calibri" pitchFamily="34" charset="0"/>
              </a:rPr>
              <a:t> </a:t>
            </a:r>
            <a:endParaRPr lang="en-US" dirty="0" smtClean="0">
              <a:latin typeface="Calibri" pitchFamily="34" charset="0"/>
            </a:endParaRPr>
          </a:p>
          <a:p>
            <a:pPr defTabSz="914400">
              <a:spcBef>
                <a:spcPct val="50000"/>
              </a:spcBef>
            </a:pPr>
            <a:endParaRPr lang="en-US" dirty="0" smtClean="0">
              <a:latin typeface="Calibri" pitchFamily="34" charset="0"/>
            </a:endParaRPr>
          </a:p>
          <a:p>
            <a:pPr defTabSz="914400">
              <a:spcBef>
                <a:spcPct val="50000"/>
              </a:spcBef>
            </a:pPr>
            <a:r>
              <a:rPr lang="en-US" dirty="0" smtClean="0">
                <a:latin typeface="Calibri" pitchFamily="34" charset="0"/>
              </a:rPr>
              <a:t>New </a:t>
            </a:r>
            <a:r>
              <a:rPr lang="en-US" dirty="0">
                <a:latin typeface="Calibri" pitchFamily="34" charset="0"/>
              </a:rPr>
              <a:t>approach: </a:t>
            </a:r>
            <a:r>
              <a:rPr lang="en-US" dirty="0">
                <a:solidFill>
                  <a:srgbClr val="000000"/>
                </a:solidFill>
                <a:latin typeface="Calibri" pitchFamily="34" charset="0"/>
                <a:cs typeface="Times New Roman" pitchFamily="18" charset="0"/>
              </a:rPr>
              <a:t>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CH</a:t>
            </a:r>
            <a:r>
              <a:rPr lang="en-US" baseline="-30000" dirty="0">
                <a:solidFill>
                  <a:srgbClr val="000000"/>
                </a:solidFill>
                <a:latin typeface="Calibri" pitchFamily="34" charset="0"/>
                <a:cs typeface="Times New Roman" pitchFamily="18" charset="0"/>
              </a:rPr>
              <a:t>2</a:t>
            </a:r>
            <a:r>
              <a:rPr lang="en-US" dirty="0">
                <a:solidFill>
                  <a:srgbClr val="000000"/>
                </a:solidFill>
                <a:latin typeface="Calibri" pitchFamily="34" charset="0"/>
                <a:cs typeface="Times New Roman" pitchFamily="18" charset="0"/>
              </a:rPr>
              <a:t>F, 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CHFO</a:t>
            </a:r>
            <a:r>
              <a:rPr lang="en-US" baseline="-30000" dirty="0">
                <a:solidFill>
                  <a:srgbClr val="000000"/>
                </a:solidFill>
                <a:latin typeface="Calibri" pitchFamily="34" charset="0"/>
                <a:cs typeface="Times New Roman" pitchFamily="18" charset="0"/>
              </a:rPr>
              <a:t>2, </a:t>
            </a:r>
            <a:r>
              <a:rPr lang="en-US" dirty="0">
                <a:solidFill>
                  <a:srgbClr val="000000"/>
                </a:solidFill>
                <a:latin typeface="Calibri" pitchFamily="34" charset="0"/>
                <a:cs typeface="Times New Roman" pitchFamily="18" charset="0"/>
              </a:rPr>
              <a:t>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CHFO, 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CHFO</a:t>
            </a:r>
            <a:r>
              <a:rPr lang="en-US" baseline="-30000" dirty="0">
                <a:solidFill>
                  <a:srgbClr val="000000"/>
                </a:solidFill>
                <a:latin typeface="Calibri" pitchFamily="34" charset="0"/>
                <a:cs typeface="Times New Roman" pitchFamily="18" charset="0"/>
              </a:rPr>
              <a:t>2</a:t>
            </a:r>
            <a:r>
              <a:rPr lang="en-US" dirty="0">
                <a:solidFill>
                  <a:srgbClr val="000000"/>
                </a:solidFill>
                <a:latin typeface="Calibri" pitchFamily="34" charset="0"/>
                <a:cs typeface="Times New Roman" pitchFamily="18" charset="0"/>
              </a:rPr>
              <a:t>NO</a:t>
            </a:r>
            <a:r>
              <a:rPr lang="en-US" baseline="-30000" dirty="0">
                <a:solidFill>
                  <a:srgbClr val="000000"/>
                </a:solidFill>
                <a:latin typeface="Calibri" pitchFamily="34" charset="0"/>
                <a:cs typeface="Times New Roman" pitchFamily="18" charset="0"/>
              </a:rPr>
              <a:t>2, </a:t>
            </a:r>
            <a:r>
              <a:rPr lang="en-US" dirty="0">
                <a:solidFill>
                  <a:srgbClr val="000000"/>
                </a:solidFill>
                <a:latin typeface="Calibri" pitchFamily="34" charset="0"/>
                <a:cs typeface="Times New Roman" pitchFamily="18" charset="0"/>
              </a:rPr>
              <a:t>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CHFOOH, 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COF, HCOF, 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 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COOH, 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COO-, HCOOH, FCO, 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O</a:t>
            </a:r>
            <a:r>
              <a:rPr lang="en-US" baseline="-30000" dirty="0">
                <a:solidFill>
                  <a:srgbClr val="000000"/>
                </a:solidFill>
                <a:latin typeface="Calibri" pitchFamily="34" charset="0"/>
                <a:cs typeface="Times New Roman" pitchFamily="18" charset="0"/>
              </a:rPr>
              <a:t>2</a:t>
            </a:r>
            <a:r>
              <a:rPr lang="en-US" dirty="0">
                <a:solidFill>
                  <a:srgbClr val="000000"/>
                </a:solidFill>
                <a:latin typeface="Calibri" pitchFamily="34" charset="0"/>
                <a:cs typeface="Times New Roman" pitchFamily="18" charset="0"/>
              </a:rPr>
              <a:t>, 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O, CF</a:t>
            </a:r>
            <a:r>
              <a:rPr lang="en-US" baseline="-30000" dirty="0">
                <a:solidFill>
                  <a:srgbClr val="000000"/>
                </a:solidFill>
                <a:latin typeface="Calibri" pitchFamily="34" charset="0"/>
                <a:cs typeface="Times New Roman" pitchFamily="18" charset="0"/>
              </a:rPr>
              <a:t>3</a:t>
            </a:r>
            <a:r>
              <a:rPr lang="en-US" dirty="0">
                <a:solidFill>
                  <a:srgbClr val="000000"/>
                </a:solidFill>
                <a:latin typeface="Calibri" pitchFamily="34" charset="0"/>
                <a:cs typeface="Times New Roman" pitchFamily="18" charset="0"/>
              </a:rPr>
              <a:t>OH, CF</a:t>
            </a:r>
            <a:r>
              <a:rPr lang="en-US" baseline="-30000" dirty="0">
                <a:solidFill>
                  <a:srgbClr val="000000"/>
                </a:solidFill>
                <a:latin typeface="Calibri" pitchFamily="34" charset="0"/>
                <a:cs typeface="Times New Roman" pitchFamily="18" charset="0"/>
              </a:rPr>
              <a:t>2</a:t>
            </a:r>
            <a:r>
              <a:rPr lang="en-US" dirty="0">
                <a:solidFill>
                  <a:srgbClr val="000000"/>
                </a:solidFill>
                <a:latin typeface="Calibri" pitchFamily="34" charset="0"/>
                <a:cs typeface="Times New Roman" pitchFamily="18" charset="0"/>
              </a:rPr>
              <a:t>O and FNO</a:t>
            </a:r>
          </a:p>
        </p:txBody>
      </p:sp>
      <p:pic>
        <p:nvPicPr>
          <p:cNvPr id="61452" name="Picture 5" descr="AZSGC_sunset"/>
          <p:cNvPicPr>
            <a:picLocks noChangeAspect="1" noChangeArrowheads="1"/>
          </p:cNvPicPr>
          <p:nvPr/>
        </p:nvPicPr>
        <p:blipFill>
          <a:blip r:embed="rId3">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graphicFrame>
        <p:nvGraphicFramePr>
          <p:cNvPr id="61449" name="Object 9"/>
          <p:cNvGraphicFramePr>
            <a:graphicFrameLocks noGrp="1" noChangeAspect="1"/>
          </p:cNvGraphicFramePr>
          <p:nvPr>
            <p:ph idx="1"/>
          </p:nvPr>
        </p:nvGraphicFramePr>
        <p:xfrm>
          <a:off x="3500438" y="4703763"/>
          <a:ext cx="4576762" cy="1773237"/>
        </p:xfrm>
        <a:graphic>
          <a:graphicData uri="http://schemas.openxmlformats.org/presentationml/2006/ole">
            <p:oleObj spid="_x0000_s61449" name="Equation" r:id="rId4" imgW="2057400" imgH="723900" progId="Equation.3">
              <p:embed/>
            </p:oleObj>
          </a:graphicData>
        </a:graphic>
      </p:graphicFrame>
      <p:graphicFrame>
        <p:nvGraphicFramePr>
          <p:cNvPr id="2" name="Object 10"/>
          <p:cNvGraphicFramePr>
            <a:graphicFrameLocks noChangeAspect="1"/>
          </p:cNvGraphicFramePr>
          <p:nvPr/>
        </p:nvGraphicFramePr>
        <p:xfrm>
          <a:off x="3657600" y="2257769"/>
          <a:ext cx="3378453" cy="1123606"/>
        </p:xfrm>
        <a:graphic>
          <a:graphicData uri="http://schemas.openxmlformats.org/presentationml/2006/ole">
            <p:oleObj spid="_x0000_s61450" name="Equation" r:id="rId5" imgW="1727200" imgH="584200" progId="Equation.3">
              <p:embed/>
            </p:oleObj>
          </a:graphicData>
        </a:graphic>
      </p:graphicFrame>
      <p:sp>
        <p:nvSpPr>
          <p:cNvPr id="7" name="Oval 6"/>
          <p:cNvSpPr/>
          <p:nvPr/>
        </p:nvSpPr>
        <p:spPr>
          <a:xfrm>
            <a:off x="304800" y="2895600"/>
            <a:ext cx="2743200" cy="348303"/>
          </a:xfrm>
          <a:prstGeom prst="ellipse">
            <a:avLst/>
          </a:prstGeom>
          <a:solidFill>
            <a:srgbClr val="FF0000">
              <a:alpha val="27000"/>
            </a:srgbClr>
          </a:solidFill>
          <a:ln>
            <a:solidFill>
              <a:srgbClr val="FF0000">
                <a:alpha val="2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0" y="3505200"/>
            <a:ext cx="8915400" cy="975440"/>
          </a:xfrm>
          <a:prstGeom prst="ellipse">
            <a:avLst/>
          </a:prstGeom>
          <a:solidFill>
            <a:srgbClr val="16FF62">
              <a:alpha val="2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486400" y="4953000"/>
            <a:ext cx="381000" cy="990600"/>
          </a:xfrm>
          <a:prstGeom prst="ellipse">
            <a:avLst/>
          </a:prstGeom>
          <a:solidFill>
            <a:srgbClr val="16FF62">
              <a:alpha val="27000"/>
            </a:srgbClr>
          </a:solidFill>
          <a:ln>
            <a:solidFill>
              <a:srgbClr val="22FF1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7130" name="Object 26"/>
          <p:cNvGraphicFramePr>
            <a:graphicFrameLocks noChangeAspect="1"/>
          </p:cNvGraphicFramePr>
          <p:nvPr/>
        </p:nvGraphicFramePr>
        <p:xfrm>
          <a:off x="5867400" y="178147"/>
          <a:ext cx="3045469" cy="1010891"/>
        </p:xfrm>
        <a:graphic>
          <a:graphicData uri="http://schemas.openxmlformats.org/presentationml/2006/ole">
            <p:oleObj spid="_x0000_s47130" name="Equation" r:id="rId3" imgW="1727200" imgH="584200" progId="Equation.3">
              <p:embed/>
            </p:oleObj>
          </a:graphicData>
        </a:graphic>
      </p:graphicFrame>
      <p:sp>
        <p:nvSpPr>
          <p:cNvPr id="47131" name="Title 9"/>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algn="l" eaLnBrk="1" hangingPunct="1"/>
            <a:r>
              <a:rPr lang="en-US" sz="3200" smtClean="0"/>
              <a:t>Radiative Forcing</a:t>
            </a:r>
          </a:p>
        </p:txBody>
      </p:sp>
      <p:sp>
        <p:nvSpPr>
          <p:cNvPr id="47132" name="Content Placeholder 10"/>
          <p:cNvSpPr>
            <a:spLocks noGrp="1"/>
          </p:cNvSpPr>
          <p:nvPr>
            <p:ph idx="1"/>
          </p:nvPr>
        </p:nvSpPr>
        <p:spPr bwMode="auto">
          <a:xfrm>
            <a:off x="457200" y="1189038"/>
            <a:ext cx="8229600" cy="45259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2400" smtClean="0"/>
              <a:t>Caused by absorption of UV energy</a:t>
            </a:r>
          </a:p>
          <a:p>
            <a:pPr eaLnBrk="1" hangingPunct="1"/>
            <a:r>
              <a:rPr lang="en-US" sz="2400" smtClean="0"/>
              <a:t>Calculated using computational chemistry</a:t>
            </a:r>
            <a:endParaRPr lang="en-US" smtClean="0"/>
          </a:p>
        </p:txBody>
      </p:sp>
      <p:pic>
        <p:nvPicPr>
          <p:cNvPr id="47133" name="Picture 37"/>
          <p:cNvPicPr>
            <a:picLocks noChangeAspect="1" noChangeArrowheads="1"/>
          </p:cNvPicPr>
          <p:nvPr/>
        </p:nvPicPr>
        <p:blipFill>
          <a:blip r:embed="rId4"/>
          <a:srcRect/>
          <a:stretch>
            <a:fillRect/>
          </a:stretch>
        </p:blipFill>
        <p:spPr bwMode="auto">
          <a:xfrm>
            <a:off x="2106613" y="3675063"/>
            <a:ext cx="6122987" cy="3182937"/>
          </a:xfrm>
          <a:prstGeom prst="rect">
            <a:avLst/>
          </a:prstGeom>
          <a:noFill/>
          <a:ln w="9525">
            <a:noFill/>
            <a:miter lim="800000"/>
            <a:headEnd/>
            <a:tailEnd/>
          </a:ln>
        </p:spPr>
      </p:pic>
      <p:pic>
        <p:nvPicPr>
          <p:cNvPr id="47134" name="Picture 38"/>
          <p:cNvPicPr>
            <a:picLocks noChangeAspect="1" noChangeArrowheads="1"/>
          </p:cNvPicPr>
          <p:nvPr/>
        </p:nvPicPr>
        <p:blipFill>
          <a:blip r:embed="rId5"/>
          <a:srcRect/>
          <a:stretch>
            <a:fillRect/>
          </a:stretch>
        </p:blipFill>
        <p:spPr bwMode="auto">
          <a:xfrm>
            <a:off x="306388" y="2286000"/>
            <a:ext cx="8837612" cy="1370013"/>
          </a:xfrm>
          <a:prstGeom prst="rect">
            <a:avLst/>
          </a:prstGeom>
          <a:noFill/>
          <a:ln w="9525">
            <a:noFill/>
            <a:miter lim="800000"/>
            <a:headEnd/>
            <a:tailEnd/>
          </a:ln>
        </p:spPr>
      </p:pic>
      <p:sp>
        <p:nvSpPr>
          <p:cNvPr id="47135" name="Oval 11"/>
          <p:cNvSpPr>
            <a:spLocks noChangeArrowheads="1"/>
          </p:cNvSpPr>
          <p:nvPr/>
        </p:nvSpPr>
        <p:spPr bwMode="auto">
          <a:xfrm>
            <a:off x="7467600" y="228600"/>
            <a:ext cx="304800" cy="511175"/>
          </a:xfrm>
          <a:prstGeom prst="ellipse">
            <a:avLst/>
          </a:prstGeom>
          <a:solidFill>
            <a:srgbClr val="FF0000">
              <a:alpha val="45097"/>
            </a:srgbClr>
          </a:solidFill>
          <a:ln w="9525">
            <a:solidFill>
              <a:srgbClr val="FF0000"/>
            </a:solidFill>
            <a:round/>
            <a:headEnd/>
            <a:tailEnd/>
          </a:ln>
        </p:spPr>
        <p:txBody>
          <a:bodyPr wrap="none" anchor="ctr"/>
          <a:lstStyle/>
          <a:p>
            <a:endParaRPr lang="en-US"/>
          </a:p>
        </p:txBody>
      </p:sp>
      <p:pic>
        <p:nvPicPr>
          <p:cNvPr id="47136" name="Picture 5" descr="AZSGC_sunset"/>
          <p:cNvPicPr>
            <a:picLocks noChangeAspect="1" noChangeArrowheads="1"/>
          </p:cNvPicPr>
          <p:nvPr/>
        </p:nvPicPr>
        <p:blipFill>
          <a:blip r:embed="rId6">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sp>
        <p:nvSpPr>
          <p:cNvPr id="47137" name="Rectangle 19"/>
          <p:cNvSpPr>
            <a:spLocks noChangeArrowheads="1"/>
          </p:cNvSpPr>
          <p:nvPr/>
        </p:nvSpPr>
        <p:spPr bwMode="auto">
          <a:xfrm>
            <a:off x="1219200" y="2286000"/>
            <a:ext cx="71628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7138" name="Oval 20"/>
          <p:cNvSpPr>
            <a:spLocks noChangeArrowheads="1"/>
          </p:cNvSpPr>
          <p:nvPr/>
        </p:nvSpPr>
        <p:spPr bwMode="auto">
          <a:xfrm>
            <a:off x="2819400" y="2895600"/>
            <a:ext cx="762000" cy="152400"/>
          </a:xfrm>
          <a:prstGeom prst="ellipse">
            <a:avLst/>
          </a:prstGeom>
          <a:solidFill>
            <a:schemeClr val="bg1"/>
          </a:solidFill>
          <a:ln w="9525">
            <a:solidFill>
              <a:schemeClr val="bg1"/>
            </a:solidFill>
            <a:round/>
            <a:headEnd/>
            <a:tailEnd/>
          </a:ln>
        </p:spPr>
        <p:txBody>
          <a:bodyPr wrap="none" anchor="ctr"/>
          <a:lstStyle/>
          <a:p>
            <a:endParaRPr lang="en-US"/>
          </a:p>
        </p:txBody>
      </p:sp>
      <p:sp>
        <p:nvSpPr>
          <p:cNvPr id="47139" name="Oval 21"/>
          <p:cNvSpPr>
            <a:spLocks noChangeArrowheads="1"/>
          </p:cNvSpPr>
          <p:nvPr/>
        </p:nvSpPr>
        <p:spPr bwMode="auto">
          <a:xfrm>
            <a:off x="4953000" y="2590800"/>
            <a:ext cx="228600" cy="304800"/>
          </a:xfrm>
          <a:prstGeom prst="ellipse">
            <a:avLst/>
          </a:prstGeom>
          <a:solidFill>
            <a:schemeClr val="bg1"/>
          </a:solidFill>
          <a:ln w="9525">
            <a:solidFill>
              <a:schemeClr val="bg1"/>
            </a:solidFill>
            <a:round/>
            <a:headEnd/>
            <a:tailEnd/>
          </a:ln>
        </p:spPr>
        <p:txBody>
          <a:bodyPr wrap="none" anchor="ctr"/>
          <a:lstStyle/>
          <a:p>
            <a:endParaRPr lang="en-US"/>
          </a:p>
        </p:txBody>
      </p:sp>
      <p:sp>
        <p:nvSpPr>
          <p:cNvPr id="47140" name="Text Box 22"/>
          <p:cNvSpPr txBox="1">
            <a:spLocks noChangeArrowheads="1"/>
          </p:cNvSpPr>
          <p:nvPr/>
        </p:nvSpPr>
        <p:spPr bwMode="auto">
          <a:xfrm>
            <a:off x="457200" y="4419600"/>
            <a:ext cx="1828800" cy="779463"/>
          </a:xfrm>
          <a:prstGeom prst="rect">
            <a:avLst/>
          </a:prstGeom>
          <a:noFill/>
          <a:ln w="9525">
            <a:noFill/>
            <a:miter lim="800000"/>
            <a:headEnd/>
            <a:tailEnd/>
          </a:ln>
        </p:spPr>
        <p:txBody>
          <a:bodyPr>
            <a:spAutoFit/>
          </a:bodyPr>
          <a:lstStyle/>
          <a:p>
            <a:pPr defTabSz="914400">
              <a:spcBef>
                <a:spcPct val="50000"/>
              </a:spcBef>
            </a:pPr>
            <a:r>
              <a:rPr lang="en-US">
                <a:solidFill>
                  <a:schemeClr val="hlink"/>
                </a:solidFill>
              </a:rPr>
              <a:t>Computational</a:t>
            </a:r>
          </a:p>
          <a:p>
            <a:pPr defTabSz="914400">
              <a:spcBef>
                <a:spcPct val="50000"/>
              </a:spcBef>
            </a:pPr>
            <a:r>
              <a:rPr lang="en-US">
                <a:solidFill>
                  <a:srgbClr val="FF0000"/>
                </a:solidFill>
              </a:rPr>
              <a:t>Experimental</a:t>
            </a:r>
          </a:p>
        </p:txBody>
      </p:sp>
      <p:sp>
        <p:nvSpPr>
          <p:cNvPr id="47141" name="Line 23"/>
          <p:cNvSpPr>
            <a:spLocks noChangeShapeType="1"/>
          </p:cNvSpPr>
          <p:nvPr/>
        </p:nvSpPr>
        <p:spPr bwMode="auto">
          <a:xfrm flipV="1">
            <a:off x="952500" y="3048000"/>
            <a:ext cx="1562100" cy="1371600"/>
          </a:xfrm>
          <a:prstGeom prst="line">
            <a:avLst/>
          </a:prstGeom>
          <a:noFill/>
          <a:ln w="9525">
            <a:solidFill>
              <a:schemeClr val="hlink"/>
            </a:solidFill>
            <a:round/>
            <a:headEnd/>
            <a:tailEnd type="triangle" w="med" len="med"/>
          </a:ln>
        </p:spPr>
        <p:txBody>
          <a:bodyPr/>
          <a:lstStyle/>
          <a:p>
            <a:endParaRPr lang="en-US"/>
          </a:p>
        </p:txBody>
      </p:sp>
      <p:sp>
        <p:nvSpPr>
          <p:cNvPr id="47142" name="Line 24"/>
          <p:cNvSpPr>
            <a:spLocks noChangeShapeType="1"/>
          </p:cNvSpPr>
          <p:nvPr/>
        </p:nvSpPr>
        <p:spPr bwMode="auto">
          <a:xfrm>
            <a:off x="1447800" y="5257800"/>
            <a:ext cx="2133600" cy="228600"/>
          </a:xfrm>
          <a:prstGeom prst="line">
            <a:avLst/>
          </a:prstGeom>
          <a:noFill/>
          <a:ln w="9525">
            <a:solidFill>
              <a:srgbClr val="FF0000"/>
            </a:solidFill>
            <a:round/>
            <a:headEnd/>
            <a:tailEnd type="triangle" w="med" len="med"/>
          </a:ln>
        </p:spPr>
        <p:txBody>
          <a:bodyPr/>
          <a:lstStyle/>
          <a:p>
            <a:endParaRPr lang="en-US"/>
          </a:p>
        </p:txBody>
      </p:sp>
      <p:sp>
        <p:nvSpPr>
          <p:cNvPr id="47143" name="Rectangle 25"/>
          <p:cNvSpPr>
            <a:spLocks noChangeArrowheads="1"/>
          </p:cNvSpPr>
          <p:nvPr/>
        </p:nvSpPr>
        <p:spPr bwMode="auto">
          <a:xfrm>
            <a:off x="2106613" y="6689725"/>
            <a:ext cx="6275387" cy="168275"/>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8150" name="Object 22"/>
          <p:cNvGraphicFramePr>
            <a:graphicFrameLocks noChangeAspect="1"/>
          </p:cNvGraphicFramePr>
          <p:nvPr/>
        </p:nvGraphicFramePr>
        <p:xfrm>
          <a:off x="6248400" y="839788"/>
          <a:ext cx="2895600" cy="1155700"/>
        </p:xfrm>
        <a:graphic>
          <a:graphicData uri="http://schemas.openxmlformats.org/presentationml/2006/ole">
            <p:oleObj spid="_x0000_s48150" name="Equation" r:id="rId3" imgW="7315200" imgH="2971800" progId="Equation.3">
              <p:embed/>
            </p:oleObj>
          </a:graphicData>
        </a:graphic>
      </p:graphicFrame>
      <p:sp>
        <p:nvSpPr>
          <p:cNvPr id="48151" name="Title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algn="l" eaLnBrk="1" hangingPunct="1"/>
            <a:r>
              <a:rPr lang="en-US" sz="3600" smtClean="0"/>
              <a:t>Atmospheric Degradation Model</a:t>
            </a:r>
          </a:p>
        </p:txBody>
      </p:sp>
      <p:sp>
        <p:nvSpPr>
          <p:cNvPr id="48152" name="Content Placeholder 2"/>
          <p:cNvSpPr>
            <a:spLocks noGrp="1"/>
          </p:cNvSpPr>
          <p:nvPr>
            <p:ph sz="half" idx="1"/>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en-US" smtClean="0"/>
              <a:t>Numerous reactions, too complex to do by hand</a:t>
            </a:r>
          </a:p>
          <a:p>
            <a:pPr lvl="1" eaLnBrk="1" hangingPunct="1"/>
            <a:r>
              <a:rPr lang="en-US" smtClean="0"/>
              <a:t>Turn to mathematical software</a:t>
            </a:r>
          </a:p>
          <a:p>
            <a:pPr lvl="1" eaLnBrk="1" hangingPunct="1"/>
            <a:r>
              <a:rPr lang="en-US" smtClean="0"/>
              <a:t>The [x(t)] term in the GWP definition</a:t>
            </a:r>
          </a:p>
          <a:p>
            <a:pPr lvl="1" eaLnBrk="1" hangingPunct="1">
              <a:buFont typeface="Arial" charset="0"/>
              <a:buNone/>
            </a:pPr>
            <a:endParaRPr lang="en-US" smtClean="0"/>
          </a:p>
        </p:txBody>
      </p:sp>
      <p:sp>
        <p:nvSpPr>
          <p:cNvPr id="48153" name="Oval 9"/>
          <p:cNvSpPr>
            <a:spLocks noChangeArrowheads="1"/>
          </p:cNvSpPr>
          <p:nvPr/>
        </p:nvSpPr>
        <p:spPr bwMode="auto">
          <a:xfrm>
            <a:off x="8001000" y="960438"/>
            <a:ext cx="685800" cy="457200"/>
          </a:xfrm>
          <a:prstGeom prst="ellipse">
            <a:avLst/>
          </a:prstGeom>
          <a:solidFill>
            <a:srgbClr val="FF0000">
              <a:alpha val="45097"/>
            </a:srgbClr>
          </a:solidFill>
          <a:ln w="15875">
            <a:solidFill>
              <a:srgbClr val="FF0000"/>
            </a:solidFill>
            <a:round/>
            <a:headEnd/>
            <a:tailEnd/>
          </a:ln>
        </p:spPr>
        <p:txBody>
          <a:bodyPr wrap="none" anchor="ctr"/>
          <a:lstStyle/>
          <a:p>
            <a:endParaRPr lang="en-US"/>
          </a:p>
        </p:txBody>
      </p:sp>
      <p:graphicFrame>
        <p:nvGraphicFramePr>
          <p:cNvPr id="48141" name="Object 13"/>
          <p:cNvGraphicFramePr>
            <a:graphicFrameLocks noChangeAspect="1"/>
          </p:cNvGraphicFramePr>
          <p:nvPr/>
        </p:nvGraphicFramePr>
        <p:xfrm>
          <a:off x="3848100" y="2438400"/>
          <a:ext cx="5190240" cy="4419600"/>
        </p:xfrm>
        <a:graphic>
          <a:graphicData uri="http://schemas.openxmlformats.org/presentationml/2006/ole">
            <p:oleObj spid="_x0000_s48141" name="CS ChemDraw Drawing" r:id="rId4" imgW="6654800" imgH="5664200" progId="">
              <p:embed/>
            </p:oleObj>
          </a:graphicData>
        </a:graphic>
      </p:graphicFrame>
      <p:pic>
        <p:nvPicPr>
          <p:cNvPr id="48154" name="Picture 5" descr="AZSGC_sunset"/>
          <p:cNvPicPr>
            <a:picLocks noChangeAspect="1" noChangeArrowheads="1"/>
          </p:cNvPicPr>
          <p:nvPr/>
        </p:nvPicPr>
        <p:blipFill>
          <a:blip r:embed="rId5">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sp>
        <p:nvSpPr>
          <p:cNvPr id="48155" name="Rectangle 23"/>
          <p:cNvSpPr>
            <a:spLocks noChangeArrowheads="1"/>
          </p:cNvSpPr>
          <p:nvPr/>
        </p:nvSpPr>
        <p:spPr bwMode="auto">
          <a:xfrm>
            <a:off x="5867400" y="6400800"/>
            <a:ext cx="762000" cy="163513"/>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3"/>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algn="l" eaLnBrk="1" hangingPunct="1"/>
            <a:r>
              <a:rPr lang="en-US" sz="3200" smtClean="0"/>
              <a:t>RESULTS: Turns out that degradation byproducts do have an effect	</a:t>
            </a:r>
            <a:r>
              <a:rPr lang="en-US" sz="4000" smtClean="0"/>
              <a:t>	</a:t>
            </a:r>
          </a:p>
        </p:txBody>
      </p:sp>
      <p:sp>
        <p:nvSpPr>
          <p:cNvPr id="65538" name="Content Placeholder 4"/>
          <p:cNvSpPr>
            <a:spLocks noGrp="1"/>
          </p:cNvSpPr>
          <p:nvPr>
            <p:ph idx="1"/>
          </p:nvPr>
        </p:nvSpPr>
        <p:spPr bwMode="auto">
          <a:xfrm>
            <a:off x="952500" y="1417638"/>
            <a:ext cx="8229600" cy="45259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2400" dirty="0" smtClean="0"/>
              <a:t>Several stable species were identified</a:t>
            </a:r>
          </a:p>
          <a:p>
            <a:pPr lvl="1" eaLnBrk="1" hangingPunct="1"/>
            <a:r>
              <a:rPr lang="en-US" sz="2400" dirty="0" smtClean="0"/>
              <a:t>CF</a:t>
            </a:r>
            <a:r>
              <a:rPr lang="en-US" sz="2400" baseline="-25000" dirty="0" smtClean="0"/>
              <a:t>3</a:t>
            </a:r>
            <a:r>
              <a:rPr lang="en-US" sz="2400" dirty="0" smtClean="0"/>
              <a:t>COF</a:t>
            </a:r>
          </a:p>
          <a:p>
            <a:pPr lvl="1" eaLnBrk="1" hangingPunct="1"/>
            <a:r>
              <a:rPr lang="en-US" sz="2400" dirty="0" smtClean="0"/>
              <a:t>CF</a:t>
            </a:r>
            <a:r>
              <a:rPr lang="en-US" sz="2400" baseline="-25000" dirty="0" smtClean="0"/>
              <a:t>3</a:t>
            </a:r>
            <a:r>
              <a:rPr lang="en-US" sz="2400" dirty="0" smtClean="0"/>
              <a:t>COOH</a:t>
            </a:r>
          </a:p>
          <a:p>
            <a:pPr lvl="1" eaLnBrk="1" hangingPunct="1"/>
            <a:r>
              <a:rPr lang="en-US" sz="2400" dirty="0" smtClean="0"/>
              <a:t>COF</a:t>
            </a:r>
            <a:r>
              <a:rPr lang="en-US" sz="2400" baseline="-25000" dirty="0" smtClean="0"/>
              <a:t>2</a:t>
            </a:r>
            <a:endParaRPr lang="en-US" sz="2400" baseline="-25000" dirty="0" smtClean="0"/>
          </a:p>
          <a:p>
            <a:pPr eaLnBrk="1" hangingPunct="1"/>
            <a:r>
              <a:rPr lang="en-US" sz="2400" dirty="0" smtClean="0"/>
              <a:t>Cases </a:t>
            </a:r>
            <a:r>
              <a:rPr lang="en-US" sz="2400" dirty="0" smtClean="0"/>
              <a:t>of microbial digestion and conversion </a:t>
            </a:r>
            <a:r>
              <a:rPr lang="en-US" sz="2400" dirty="0" smtClean="0"/>
              <a:t>into</a:t>
            </a:r>
            <a:endParaRPr lang="en-US" sz="2400" dirty="0" smtClean="0"/>
          </a:p>
          <a:p>
            <a:pPr lvl="1" eaLnBrk="1" hangingPunct="1"/>
            <a:r>
              <a:rPr lang="en-US" sz="2400" dirty="0" smtClean="0"/>
              <a:t>Methane (CH</a:t>
            </a:r>
            <a:r>
              <a:rPr lang="en-US" sz="2400" baseline="-25000" dirty="0" smtClean="0"/>
              <a:t>4</a:t>
            </a:r>
            <a:r>
              <a:rPr lang="en-US" sz="2400" dirty="0" smtClean="0"/>
              <a:t>)</a:t>
            </a:r>
            <a:endParaRPr lang="en-US" sz="2400" baseline="-25000" dirty="0" smtClean="0"/>
          </a:p>
          <a:p>
            <a:pPr lvl="1" eaLnBrk="1" hangingPunct="1"/>
            <a:r>
              <a:rPr lang="en-US" sz="2400" dirty="0" err="1" smtClean="0"/>
              <a:t>Fluoroform</a:t>
            </a:r>
            <a:r>
              <a:rPr lang="en-US" sz="2400" dirty="0" smtClean="0"/>
              <a:t> (CF</a:t>
            </a:r>
            <a:r>
              <a:rPr lang="en-US" sz="2400" baseline="-25000" dirty="0" smtClean="0"/>
              <a:t>3</a:t>
            </a:r>
            <a:r>
              <a:rPr lang="en-US" sz="2400" dirty="0" smtClean="0"/>
              <a:t>H)</a:t>
            </a:r>
          </a:p>
          <a:p>
            <a:pPr eaLnBrk="1" hangingPunct="1"/>
            <a:r>
              <a:rPr lang="en-US" sz="2400" dirty="0" smtClean="0"/>
              <a:t>Dependent on atmospheric water content</a:t>
            </a:r>
          </a:p>
          <a:p>
            <a:pPr lvl="1" eaLnBrk="1" hangingPunct="1"/>
            <a:r>
              <a:rPr lang="en-US" sz="2000" dirty="0" smtClean="0"/>
              <a:t>Gives rise to the idea of a ‘local’ GWP</a:t>
            </a:r>
          </a:p>
          <a:p>
            <a:pPr eaLnBrk="1" hangingPunct="1">
              <a:buFont typeface="Arial" charset="0"/>
              <a:buNone/>
            </a:pPr>
            <a:endParaRPr lang="en-US" dirty="0" smtClean="0"/>
          </a:p>
        </p:txBody>
      </p:sp>
      <p:pic>
        <p:nvPicPr>
          <p:cNvPr id="65539" name="Picture 5" descr="AZSGC_sunset"/>
          <p:cNvPicPr>
            <a:picLocks noChangeAspect="1" noChangeArrowheads="1"/>
          </p:cNvPicPr>
          <p:nvPr/>
        </p:nvPicPr>
        <p:blipFill>
          <a:blip r:embed="rId2">
            <a:clrChange>
              <a:clrFrom>
                <a:srgbClr val="FFFFFF"/>
              </a:clrFrom>
              <a:clrTo>
                <a:srgbClr val="FFFFFF">
                  <a:alpha val="0"/>
                </a:srgbClr>
              </a:clrTo>
            </a:clrChange>
          </a:blip>
          <a:srcRect l="12210" t="2715" r="13370" b="1530"/>
          <a:stretch>
            <a:fillRect/>
          </a:stretch>
        </p:blipFill>
        <p:spPr bwMode="auto">
          <a:xfrm>
            <a:off x="117475" y="5257800"/>
            <a:ext cx="835025" cy="143192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1849</TotalTime>
  <Words>745</Words>
  <Application>Microsoft Office PowerPoint</Application>
  <PresentationFormat>On-screen Show (4:3)</PresentationFormat>
  <Paragraphs>73</Paragraphs>
  <Slides>21</Slides>
  <Notes>0</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21</vt:i4>
      </vt:variant>
    </vt:vector>
  </HeadingPairs>
  <TitlesOfParts>
    <vt:vector size="25" baseType="lpstr">
      <vt:lpstr>Office Theme</vt:lpstr>
      <vt:lpstr>CS ChemDraw Drawing</vt:lpstr>
      <vt:lpstr>Equation</vt:lpstr>
      <vt:lpstr>Microsoft Equation</vt:lpstr>
      <vt:lpstr>Global Warming Potential Expanded: The Cumulative Global Warming Potential of HFC – 134a</vt:lpstr>
      <vt:lpstr>Background History of Hydrofluorocarbon (HFC) 134a</vt:lpstr>
      <vt:lpstr>Emissions of HFC-134a are Increasing   </vt:lpstr>
      <vt:lpstr>Atmospheric Energy Balance And the Greenhouse Effect</vt:lpstr>
      <vt:lpstr>The Global Warming Potential: Quantifying the Greenhouse Effect</vt:lpstr>
      <vt:lpstr>The Cumulative GWP</vt:lpstr>
      <vt:lpstr>Radiative Forcing</vt:lpstr>
      <vt:lpstr>Atmospheric Degradation Model</vt:lpstr>
      <vt:lpstr>RESULTS: Turns out that degradation byproducts do have an effect  </vt:lpstr>
      <vt:lpstr>RESULTS: Time-Dependent Concentration Profile of HFC-134a and byproducts</vt:lpstr>
      <vt:lpstr>RESULTS: Assessing the Different Types of Microbial Activity</vt:lpstr>
      <vt:lpstr>Slide 12</vt:lpstr>
      <vt:lpstr>Environmental Foresight</vt:lpstr>
      <vt:lpstr>Thank you!</vt:lpstr>
      <vt:lpstr>Slide 15</vt:lpstr>
      <vt:lpstr>Slide 16</vt:lpstr>
      <vt:lpstr>Slide 17</vt:lpstr>
      <vt:lpstr>Slide 18</vt:lpstr>
      <vt:lpstr>Sample input for getting Radiative Forcing #b3lyp/ 6-311g** opt nosym  CF3CH2F  0 1 F1 C2 F1 Rc2f1 C3 C2 Rc3c2 F1 Ac3c2f1 F4 C3 Rf4c3 C2 Af4c3c2 F1 Df4c3c2f1 F5 C2 Rf5c2 C3 Af5c2c3 F1 Df5c2f1 F6 C2 Rf6c2 C3 Af6c2c3 F1 Df6c2f1 H7 C3 Rh7c3 C2 AH7c3c2 F4 Dh7c3f4 H8 C3 Rh8c3 C2 Ah8C3c2 F4 Dh8c3f4  Rc2f1=1.351053  Rc3c2=1.51816884  Rf4c3=1.37868584  Rf5c2=1.34292671  Rf6c2=1.34280356  Rh7c3=1.09187412  Rh8c3=1.0916946  Ac3c2f1=108.8732555  Af4c3c2=109.65518505  Af5c2c3=111.96556334  Af6c2c3=111.96043895  AH7c3c2=108.74900446  Ah8C3c2=108.72943303  Df4c3c2f1=179.82288173  Df5c2f1=119.34529524  Df6c2f1=-119.3739547  Dh7c3f4=119.73167037  Dh8c3f4=-119.72990143</vt:lpstr>
      <vt:lpstr>Slide 20</vt:lpstr>
      <vt:lpstr>Slide 21</vt:lpstr>
    </vt:vector>
  </TitlesOfParts>
  <Company>University of Arizona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Warming Potential Expanded: The Global Warming Potential of R – 134a</dc:title>
  <dc:creator>Amanda Dalmendray</dc:creator>
  <cp:lastModifiedBy>Amanda Dalmendray</cp:lastModifiedBy>
  <cp:revision>100</cp:revision>
  <dcterms:created xsi:type="dcterms:W3CDTF">2012-04-12T03:11:10Z</dcterms:created>
  <dcterms:modified xsi:type="dcterms:W3CDTF">2012-04-12T06:10:05Z</dcterms:modified>
</cp:coreProperties>
</file>